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sldIdLst>
    <p:sldId id="256" r:id="rId2"/>
    <p:sldId id="257" r:id="rId3"/>
    <p:sldId id="260" r:id="rId4"/>
    <p:sldId id="258" r:id="rId5"/>
    <p:sldId id="259" r:id="rId6"/>
    <p:sldId id="261" r:id="rId7"/>
    <p:sldId id="347" r:id="rId8"/>
    <p:sldId id="348" r:id="rId9"/>
    <p:sldId id="349" r:id="rId10"/>
    <p:sldId id="350" r:id="rId11"/>
    <p:sldId id="351" r:id="rId12"/>
    <p:sldId id="352" r:id="rId13"/>
    <p:sldId id="355" r:id="rId14"/>
    <p:sldId id="353" r:id="rId15"/>
    <p:sldId id="354" r:id="rId16"/>
    <p:sldId id="262" r:id="rId17"/>
    <p:sldId id="357" r:id="rId18"/>
    <p:sldId id="264" r:id="rId19"/>
    <p:sldId id="358" r:id="rId20"/>
    <p:sldId id="359" r:id="rId21"/>
    <p:sldId id="360" r:id="rId22"/>
    <p:sldId id="265" r:id="rId23"/>
    <p:sldId id="361" r:id="rId24"/>
    <p:sldId id="383" r:id="rId25"/>
    <p:sldId id="384" r:id="rId26"/>
    <p:sldId id="362" r:id="rId27"/>
    <p:sldId id="380" r:id="rId28"/>
    <p:sldId id="381" r:id="rId29"/>
    <p:sldId id="382" r:id="rId30"/>
    <p:sldId id="385" r:id="rId31"/>
    <p:sldId id="386" r:id="rId32"/>
    <p:sldId id="387" r:id="rId33"/>
    <p:sldId id="266" r:id="rId34"/>
    <p:sldId id="263" r:id="rId35"/>
    <p:sldId id="388" r:id="rId36"/>
    <p:sldId id="389" r:id="rId37"/>
    <p:sldId id="390" r:id="rId38"/>
    <p:sldId id="391" r:id="rId39"/>
    <p:sldId id="267" r:id="rId40"/>
    <p:sldId id="268" r:id="rId41"/>
    <p:sldId id="392" r:id="rId42"/>
    <p:sldId id="393" r:id="rId43"/>
    <p:sldId id="395" r:id="rId44"/>
    <p:sldId id="394" r:id="rId45"/>
    <p:sldId id="269" r:id="rId46"/>
    <p:sldId id="270" r:id="rId47"/>
    <p:sldId id="271" r:id="rId48"/>
    <p:sldId id="272" r:id="rId49"/>
    <p:sldId id="273" r:id="rId50"/>
    <p:sldId id="274" r:id="rId51"/>
    <p:sldId id="396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414" r:id="rId72"/>
    <p:sldId id="415" r:id="rId73"/>
    <p:sldId id="416" r:id="rId74"/>
    <p:sldId id="418" r:id="rId75"/>
    <p:sldId id="417" r:id="rId76"/>
    <p:sldId id="419" r:id="rId77"/>
    <p:sldId id="420" r:id="rId78"/>
    <p:sldId id="421" r:id="rId79"/>
    <p:sldId id="431" r:id="rId80"/>
    <p:sldId id="422" r:id="rId81"/>
    <p:sldId id="423" r:id="rId82"/>
    <p:sldId id="424" r:id="rId83"/>
    <p:sldId id="425" r:id="rId84"/>
    <p:sldId id="426" r:id="rId85"/>
    <p:sldId id="427" r:id="rId86"/>
    <p:sldId id="432" r:id="rId87"/>
    <p:sldId id="413" r:id="rId88"/>
    <p:sldId id="428" r:id="rId89"/>
    <p:sldId id="429" r:id="rId90"/>
    <p:sldId id="430" r:id="rId91"/>
    <p:sldId id="397" r:id="rId92"/>
    <p:sldId id="398" r:id="rId93"/>
    <p:sldId id="399" r:id="rId94"/>
    <p:sldId id="400" r:id="rId95"/>
    <p:sldId id="401" r:id="rId96"/>
    <p:sldId id="402" r:id="rId97"/>
    <p:sldId id="403" r:id="rId98"/>
    <p:sldId id="404" r:id="rId99"/>
    <p:sldId id="405" r:id="rId100"/>
    <p:sldId id="406" r:id="rId101"/>
    <p:sldId id="407" r:id="rId102"/>
    <p:sldId id="408" r:id="rId103"/>
    <p:sldId id="409" r:id="rId104"/>
    <p:sldId id="410" r:id="rId105"/>
    <p:sldId id="411" r:id="rId106"/>
    <p:sldId id="412" r:id="rId107"/>
    <p:sldId id="294" r:id="rId108"/>
    <p:sldId id="295" r:id="rId109"/>
    <p:sldId id="296" r:id="rId110"/>
    <p:sldId id="297" r:id="rId111"/>
    <p:sldId id="298" r:id="rId112"/>
    <p:sldId id="299" r:id="rId113"/>
    <p:sldId id="300" r:id="rId114"/>
    <p:sldId id="301" r:id="rId115"/>
    <p:sldId id="302" r:id="rId116"/>
    <p:sldId id="303" r:id="rId117"/>
    <p:sldId id="304" r:id="rId118"/>
    <p:sldId id="305" r:id="rId119"/>
    <p:sldId id="306" r:id="rId120"/>
    <p:sldId id="307" r:id="rId121"/>
    <p:sldId id="308" r:id="rId122"/>
    <p:sldId id="309" r:id="rId123"/>
    <p:sldId id="310" r:id="rId124"/>
    <p:sldId id="311" r:id="rId125"/>
    <p:sldId id="312" r:id="rId126"/>
    <p:sldId id="313" r:id="rId127"/>
    <p:sldId id="314" r:id="rId128"/>
    <p:sldId id="315" r:id="rId129"/>
    <p:sldId id="316" r:id="rId130"/>
    <p:sldId id="317" r:id="rId131"/>
    <p:sldId id="318" r:id="rId132"/>
    <p:sldId id="319" r:id="rId133"/>
    <p:sldId id="320" r:id="rId134"/>
    <p:sldId id="321" r:id="rId135"/>
    <p:sldId id="322" r:id="rId136"/>
    <p:sldId id="323" r:id="rId137"/>
    <p:sldId id="324" r:id="rId138"/>
    <p:sldId id="325" r:id="rId139"/>
    <p:sldId id="326" r:id="rId140"/>
    <p:sldId id="327" r:id="rId141"/>
    <p:sldId id="328" r:id="rId142"/>
    <p:sldId id="329" r:id="rId143"/>
    <p:sldId id="330" r:id="rId144"/>
    <p:sldId id="331" r:id="rId145"/>
    <p:sldId id="332" r:id="rId146"/>
    <p:sldId id="333" r:id="rId147"/>
    <p:sldId id="334" r:id="rId148"/>
    <p:sldId id="335" r:id="rId149"/>
    <p:sldId id="336" r:id="rId150"/>
    <p:sldId id="337" r:id="rId151"/>
    <p:sldId id="338" r:id="rId152"/>
    <p:sldId id="339" r:id="rId153"/>
    <p:sldId id="340" r:id="rId154"/>
    <p:sldId id="341" r:id="rId155"/>
    <p:sldId id="342" r:id="rId156"/>
    <p:sldId id="343" r:id="rId157"/>
    <p:sldId id="344" r:id="rId158"/>
    <p:sldId id="345" r:id="rId159"/>
    <p:sldId id="346" r:id="rId1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56099-CB59-43B8-8794-9532D3E6235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3D368-5D26-49F4-961C-1D1A40A9A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3D368-5D26-49F4-961C-1D1A40A9A3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0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3D368-5D26-49F4-961C-1D1A40A9A3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8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1E2E-1138-6F81-8FE9-2E0249B31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F0E4A-ABE1-1265-7A41-C6728ED18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82E25-FB75-23F3-8801-4D5760BB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12A9E-F363-6FE8-3E34-1977AB0FC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4F277-E3A7-7108-37DA-418071B4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2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BD7B-F34A-CB0D-59E7-DF267935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E37BD-7ED6-3184-076B-7196A8A0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15C11-C80C-9A28-FEDE-5DD66C070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10CE6-EF5F-CFF8-0C59-F4AFF196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33213-0A0C-B35D-2BC6-E62DEC9F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43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7AD83D-AE33-106E-E328-A5E12642D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92849-9970-D320-AF0A-E5EFD1A66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C8905-039C-60B8-1051-B8B26D18E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3AC82-3B04-DDB4-5C36-7BDFA96F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484CC-24F1-5B1C-D278-4BC2AEE7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FBMI Content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DB36FD-BBEF-5D44-A80A-2147EF3EBE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7975" y="1639263"/>
            <a:ext cx="8566149" cy="517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3733" b="1" i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DD419CA-DC22-E047-A753-2A52ED2CB4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7975" y="2383162"/>
            <a:ext cx="8566149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1AF2B-3A20-0C4D-8C06-3D3931A9A8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3671455"/>
            <a:ext cx="3186547" cy="3186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04" y="299797"/>
            <a:ext cx="5084525" cy="57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90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354E-A78D-E2FD-3134-2FC117BF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2600-93EB-0A67-840A-A597B70C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EF584-BBD6-02B5-C016-CE2F7E57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0B8E3-4AB6-A232-63BC-ACE6B88E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969DB-C37D-B275-23EC-8EF8EDC3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6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51D6-C29E-02C1-D4AA-9D88FEBE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832B-4632-F55A-9DE2-5DE84F25F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ABA7C-9B13-B43F-574E-913B519E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3126-4BEA-D321-33B8-B3EA5029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030F-8D1E-2378-F4C1-45CE0F9B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39CA-8690-2B42-1527-EEEF367A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60CD3-63FF-1010-5F43-9CD8B35A7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EBA2A-C793-FCBE-6F1D-FC5792570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F7EBA-6AEF-F6E7-B42F-147E5B403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07122-AC81-4C92-4EB0-CB8F6B8E1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36961-C9AF-AC89-C7CC-7FF14A19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0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E1F4-0DEA-B53B-F7F8-225FE58D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888FD-AA6E-6705-438F-4CAE67F23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7319B-609F-AAFA-D69B-77500A176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64417-8039-12CC-254B-C0163A6A8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C8C8-AF9E-CEFF-A6C2-9B3892884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7E990-A795-434E-8494-4CC22EE9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FB63A-4CEC-3595-50B2-33CC9DC8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13364-2C76-19D1-4100-9939ABCA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3560-472E-BE32-F42A-F6BB189F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6D5FA-7123-87A9-2613-9356265C1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E6645-A5DC-C930-641C-E096EFED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2A602-CE62-ACCF-FA74-B7C890F6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0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A77395-64B7-A4F0-6230-DE2317908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CE352-B9D7-8553-4A3D-ACA118933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A1928-9B92-6A19-2C2B-99C82629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2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63B2-CDCA-839D-2A98-E32F0B55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31BA1-8CFE-96A4-44E2-5A2254AAE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A8B64-D9A5-2E4F-549A-1B95EDDBC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FB6E2-1F0D-9D89-0A8A-B520CC51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09662-CAE4-41FD-F2FD-8D8449DC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387F5-5B6A-4589-7FCA-2CA0B3D4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894E-9D3D-0EF3-5667-602687702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8EEC0-B4E6-303F-3D73-7F3B4DC8F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49F66-7922-1A55-E238-FA4E48FDC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71DE4-2C7B-244D-58C9-0F7B6827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1187F-CFBC-2321-5674-FA73D974D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5E12-FD71-C1A7-5E02-65ECCEC4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29A7A-461B-B497-8C0B-FF5C6783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675F2-A8AE-42F3-0699-DF4C3CAA9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00EA-C697-8369-3740-4168DA8C6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1522D9-873B-41C9-94E2-3C85266C738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81DC1-4556-DFAB-DFF6-A740D5451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5D2BC-9146-4FCE-DB2E-E55B26BE2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90B696-E0AC-42FA-8CA9-C9820793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gi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65CED4-5D3D-E6A3-A270-F7F945D92CC9}"/>
              </a:ext>
            </a:extLst>
          </p:cNvPr>
          <p:cNvSpPr txBox="1"/>
          <p:nvPr/>
        </p:nvSpPr>
        <p:spPr>
          <a:xfrm>
            <a:off x="2069157" y="668293"/>
            <a:ext cx="7798485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Informatics Bootcamp #1: Healthcare Informatics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by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</a:rPr>
              <a:t>Dr. </a:t>
            </a:r>
            <a:r>
              <a:rPr lang="en-US" sz="2000" dirty="0" err="1">
                <a:latin typeface="Times New Roman" panose="02020603050405020304" pitchFamily="18" charset="0"/>
              </a:rPr>
              <a:t>Metin</a:t>
            </a:r>
            <a:r>
              <a:rPr lang="en-US" sz="2000" dirty="0">
                <a:latin typeface="Times New Roman" panose="02020603050405020304" pitchFamily="18" charset="0"/>
              </a:rPr>
              <a:t> Gurcan,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</a:rPr>
              <a:t>Dr. </a:t>
            </a:r>
            <a:r>
              <a:rPr lang="en-US" sz="2000" dirty="0" err="1">
                <a:latin typeface="Times New Roman" panose="02020603050405020304" pitchFamily="18" charset="0"/>
              </a:rPr>
              <a:t>Arezoo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Movaghar</a:t>
            </a:r>
            <a:r>
              <a:rPr lang="en-US" sz="2000" dirty="0">
                <a:latin typeface="Times New Roman" panose="02020603050405020304" pitchFamily="18" charset="0"/>
              </a:rPr>
              <a:t>,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</a:rPr>
              <a:t>Dr. Mostafa Rezapour</a:t>
            </a:r>
          </a:p>
          <a:p>
            <a:pPr algn="ctr"/>
            <a:endParaRPr lang="en-US" sz="2000" dirty="0">
              <a:latin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28, 2024</a:t>
            </a:r>
          </a:p>
        </p:txBody>
      </p:sp>
    </p:spTree>
    <p:extLst>
      <p:ext uri="{BB962C8B-B14F-4D97-AF65-F5344CB8AC3E}">
        <p14:creationId xmlns:p14="http://schemas.microsoft.com/office/powerpoint/2010/main" val="1578664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96068-7366-CDAE-EE8A-E5C1BDA02B77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Data: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1FB8D-A367-3C64-52E1-FE0B2946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36" y="1309235"/>
            <a:ext cx="11304636" cy="3538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852BA7-04DF-9D43-2EDA-F8688B66FC28}"/>
              </a:ext>
            </a:extLst>
          </p:cNvPr>
          <p:cNvSpPr/>
          <p:nvPr/>
        </p:nvSpPr>
        <p:spPr>
          <a:xfrm>
            <a:off x="10909004" y="4106866"/>
            <a:ext cx="565612" cy="41551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569A10-85D6-9748-4789-C229A66D44E7}"/>
              </a:ext>
            </a:extLst>
          </p:cNvPr>
          <p:cNvSpPr/>
          <p:nvPr/>
        </p:nvSpPr>
        <p:spPr>
          <a:xfrm rot="19087076">
            <a:off x="10018875" y="4688689"/>
            <a:ext cx="992086" cy="4361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BC855D-4085-AE4D-767E-869ACFD6F045}"/>
              </a:ext>
            </a:extLst>
          </p:cNvPr>
          <p:cNvSpPr/>
          <p:nvPr/>
        </p:nvSpPr>
        <p:spPr>
          <a:xfrm>
            <a:off x="519928" y="1821712"/>
            <a:ext cx="10954688" cy="2218660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CE4DEFC-3FF0-B47F-B385-100FFA1A6DB9}"/>
              </a:ext>
            </a:extLst>
          </p:cNvPr>
          <p:cNvSpPr/>
          <p:nvPr/>
        </p:nvSpPr>
        <p:spPr>
          <a:xfrm rot="16200000">
            <a:off x="4153248" y="4334771"/>
            <a:ext cx="992086" cy="43615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377CA-E087-0B71-F956-A2BE1A57948A}"/>
              </a:ext>
            </a:extLst>
          </p:cNvPr>
          <p:cNvSpPr txBox="1"/>
          <p:nvPr/>
        </p:nvSpPr>
        <p:spPr>
          <a:xfrm>
            <a:off x="1535834" y="5064795"/>
            <a:ext cx="609600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Let's learn from the rest of the labeled data with known labels and identify similarities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5D116-2F14-8AE2-B169-55CA394AE93F}"/>
              </a:ext>
            </a:extLst>
          </p:cNvPr>
          <p:cNvSpPr/>
          <p:nvPr/>
        </p:nvSpPr>
        <p:spPr>
          <a:xfrm>
            <a:off x="7443670" y="1300033"/>
            <a:ext cx="1652101" cy="321314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B11D9-9302-6BB5-C637-E3E31D427BFA}"/>
              </a:ext>
            </a:extLst>
          </p:cNvPr>
          <p:cNvCxnSpPr/>
          <p:nvPr/>
        </p:nvCxnSpPr>
        <p:spPr>
          <a:xfrm>
            <a:off x="7733414" y="2027274"/>
            <a:ext cx="85060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E994C9-4594-E76D-815A-571DF9766D5E}"/>
              </a:ext>
            </a:extLst>
          </p:cNvPr>
          <p:cNvCxnSpPr/>
          <p:nvPr/>
        </p:nvCxnSpPr>
        <p:spPr>
          <a:xfrm>
            <a:off x="7733414" y="3859618"/>
            <a:ext cx="85060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914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58AAF-CF06-6FE4-C8B1-90A9D47C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4" y="324853"/>
            <a:ext cx="10089755" cy="62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712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10542-8656-8BFB-9012-2EC1AD93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57" y="60668"/>
            <a:ext cx="10262489" cy="67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25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644F8-E476-BD1C-D133-393F4529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03" y="705884"/>
            <a:ext cx="10130397" cy="5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971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E2425-832A-C555-B1E5-FAA25FC5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03" y="629679"/>
            <a:ext cx="10130397" cy="5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055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0F475A-87A7-7EBB-3A0E-E02DC427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03" y="629679"/>
            <a:ext cx="10130397" cy="5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789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55B9B-7CF3-76F1-EFD4-26AC3A84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03" y="629679"/>
            <a:ext cx="10130397" cy="5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4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18CB4-766D-3D45-1E7A-A09FC8A4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03" y="512829"/>
            <a:ext cx="10130397" cy="58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64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BFE0F-C517-E3A8-B6DB-903AF9AC45CD}"/>
              </a:ext>
            </a:extLst>
          </p:cNvPr>
          <p:cNvSpPr txBox="1"/>
          <p:nvPr/>
        </p:nvSpPr>
        <p:spPr>
          <a:xfrm>
            <a:off x="2895090" y="1956278"/>
            <a:ext cx="60970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Mostafa Rezapour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mrezapou@wakehealth.edu</a:t>
            </a:r>
          </a:p>
        </p:txBody>
      </p:sp>
    </p:spTree>
    <p:extLst>
      <p:ext uri="{BB962C8B-B14F-4D97-AF65-F5344CB8AC3E}">
        <p14:creationId xmlns:p14="http://schemas.microsoft.com/office/powerpoint/2010/main" val="29206170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536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3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96068-7366-CDAE-EE8A-E5C1BDA02B77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Data: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1FB8D-A367-3C64-52E1-FE0B2946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36" y="1309235"/>
            <a:ext cx="11304636" cy="3538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852BA7-04DF-9D43-2EDA-F8688B66FC28}"/>
              </a:ext>
            </a:extLst>
          </p:cNvPr>
          <p:cNvSpPr/>
          <p:nvPr/>
        </p:nvSpPr>
        <p:spPr>
          <a:xfrm>
            <a:off x="10909004" y="4106866"/>
            <a:ext cx="565612" cy="41551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569A10-85D6-9748-4789-C229A66D44E7}"/>
              </a:ext>
            </a:extLst>
          </p:cNvPr>
          <p:cNvSpPr/>
          <p:nvPr/>
        </p:nvSpPr>
        <p:spPr>
          <a:xfrm rot="19087076">
            <a:off x="10018875" y="4688689"/>
            <a:ext cx="992086" cy="4361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BC855D-4085-AE4D-767E-869ACFD6F045}"/>
              </a:ext>
            </a:extLst>
          </p:cNvPr>
          <p:cNvSpPr/>
          <p:nvPr/>
        </p:nvSpPr>
        <p:spPr>
          <a:xfrm>
            <a:off x="519928" y="1821712"/>
            <a:ext cx="10954688" cy="2218660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CE4DEFC-3FF0-B47F-B385-100FFA1A6DB9}"/>
              </a:ext>
            </a:extLst>
          </p:cNvPr>
          <p:cNvSpPr/>
          <p:nvPr/>
        </p:nvSpPr>
        <p:spPr>
          <a:xfrm rot="16200000">
            <a:off x="4153248" y="4334771"/>
            <a:ext cx="992086" cy="43615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377CA-E087-0B71-F956-A2BE1A57948A}"/>
              </a:ext>
            </a:extLst>
          </p:cNvPr>
          <p:cNvSpPr txBox="1"/>
          <p:nvPr/>
        </p:nvSpPr>
        <p:spPr>
          <a:xfrm>
            <a:off x="1535834" y="5064795"/>
            <a:ext cx="609600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Let's learn from the rest of the labeled data with known labels and identify similarities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5D116-2F14-8AE2-B169-55CA394AE93F}"/>
              </a:ext>
            </a:extLst>
          </p:cNvPr>
          <p:cNvSpPr/>
          <p:nvPr/>
        </p:nvSpPr>
        <p:spPr>
          <a:xfrm>
            <a:off x="6451297" y="1300033"/>
            <a:ext cx="1029807" cy="321314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B11D9-9302-6BB5-C637-E3E31D427BFA}"/>
              </a:ext>
            </a:extLst>
          </p:cNvPr>
          <p:cNvCxnSpPr>
            <a:cxnSpLocks/>
          </p:cNvCxnSpPr>
          <p:nvPr/>
        </p:nvCxnSpPr>
        <p:spPr>
          <a:xfrm>
            <a:off x="6451297" y="2495105"/>
            <a:ext cx="53162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E994C9-4594-E76D-815A-571DF9766D5E}"/>
              </a:ext>
            </a:extLst>
          </p:cNvPr>
          <p:cNvCxnSpPr>
            <a:cxnSpLocks/>
          </p:cNvCxnSpPr>
          <p:nvPr/>
        </p:nvCxnSpPr>
        <p:spPr>
          <a:xfrm>
            <a:off x="6451297" y="3411279"/>
            <a:ext cx="53162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8223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463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501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8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98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074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792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853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03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291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8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96068-7366-CDAE-EE8A-E5C1BDA02B77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Data: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1FB8D-A367-3C64-52E1-FE0B2946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36" y="1309235"/>
            <a:ext cx="11304636" cy="3538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852BA7-04DF-9D43-2EDA-F8688B66FC28}"/>
              </a:ext>
            </a:extLst>
          </p:cNvPr>
          <p:cNvSpPr/>
          <p:nvPr/>
        </p:nvSpPr>
        <p:spPr>
          <a:xfrm>
            <a:off x="10909004" y="4106866"/>
            <a:ext cx="565612" cy="41551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569A10-85D6-9748-4789-C229A66D44E7}"/>
              </a:ext>
            </a:extLst>
          </p:cNvPr>
          <p:cNvSpPr/>
          <p:nvPr/>
        </p:nvSpPr>
        <p:spPr>
          <a:xfrm rot="19087076">
            <a:off x="10018875" y="4688689"/>
            <a:ext cx="992086" cy="4361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BC855D-4085-AE4D-767E-869ACFD6F045}"/>
              </a:ext>
            </a:extLst>
          </p:cNvPr>
          <p:cNvSpPr/>
          <p:nvPr/>
        </p:nvSpPr>
        <p:spPr>
          <a:xfrm>
            <a:off x="519928" y="1821712"/>
            <a:ext cx="10954688" cy="2218660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5D116-2F14-8AE2-B169-55CA394AE93F}"/>
              </a:ext>
            </a:extLst>
          </p:cNvPr>
          <p:cNvSpPr/>
          <p:nvPr/>
        </p:nvSpPr>
        <p:spPr>
          <a:xfrm>
            <a:off x="4504957" y="1293331"/>
            <a:ext cx="1304089" cy="338248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B11D9-9302-6BB5-C637-E3E31D427BFA}"/>
              </a:ext>
            </a:extLst>
          </p:cNvPr>
          <p:cNvCxnSpPr>
            <a:cxnSpLocks/>
          </p:cNvCxnSpPr>
          <p:nvPr/>
        </p:nvCxnSpPr>
        <p:spPr>
          <a:xfrm>
            <a:off x="4601555" y="3405961"/>
            <a:ext cx="53162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E994C9-4594-E76D-815A-571DF9766D5E}"/>
              </a:ext>
            </a:extLst>
          </p:cNvPr>
          <p:cNvCxnSpPr>
            <a:cxnSpLocks/>
          </p:cNvCxnSpPr>
          <p:nvPr/>
        </p:nvCxnSpPr>
        <p:spPr>
          <a:xfrm>
            <a:off x="4601555" y="2495105"/>
            <a:ext cx="53162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472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668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400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689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445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01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982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152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29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796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5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96068-7366-CDAE-EE8A-E5C1BDA02B77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Data: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1FB8D-A367-3C64-52E1-FE0B2946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36" y="1309235"/>
            <a:ext cx="11304636" cy="3538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852BA7-04DF-9D43-2EDA-F8688B66FC28}"/>
              </a:ext>
            </a:extLst>
          </p:cNvPr>
          <p:cNvSpPr/>
          <p:nvPr/>
        </p:nvSpPr>
        <p:spPr>
          <a:xfrm>
            <a:off x="10909004" y="4106866"/>
            <a:ext cx="565612" cy="41551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569A10-85D6-9748-4789-C229A66D44E7}"/>
              </a:ext>
            </a:extLst>
          </p:cNvPr>
          <p:cNvSpPr/>
          <p:nvPr/>
        </p:nvSpPr>
        <p:spPr>
          <a:xfrm rot="19087076">
            <a:off x="10018875" y="4688689"/>
            <a:ext cx="992086" cy="4361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BC855D-4085-AE4D-767E-869ACFD6F045}"/>
              </a:ext>
            </a:extLst>
          </p:cNvPr>
          <p:cNvSpPr/>
          <p:nvPr/>
        </p:nvSpPr>
        <p:spPr>
          <a:xfrm>
            <a:off x="519928" y="1821712"/>
            <a:ext cx="10954688" cy="2218660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5D116-2F14-8AE2-B169-55CA394AE93F}"/>
              </a:ext>
            </a:extLst>
          </p:cNvPr>
          <p:cNvSpPr/>
          <p:nvPr/>
        </p:nvSpPr>
        <p:spPr>
          <a:xfrm>
            <a:off x="9020251" y="1239800"/>
            <a:ext cx="1304089" cy="338248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66CE9-3C3A-71A0-B214-132E9067C1C7}"/>
              </a:ext>
            </a:extLst>
          </p:cNvPr>
          <p:cNvSpPr txBox="1"/>
          <p:nvPr/>
        </p:nvSpPr>
        <p:spPr>
          <a:xfrm>
            <a:off x="9477370" y="67893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85050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883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08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369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218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997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142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43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696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019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0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96068-7366-CDAE-EE8A-E5C1BDA02B77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365CA-B903-1164-B160-B12DF9A9E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0" y="1970567"/>
            <a:ext cx="7495615" cy="234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BD0355-22F7-0BC7-853C-9F6C54A09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325" y="945267"/>
            <a:ext cx="4860675" cy="50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62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468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06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166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852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445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638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252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89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27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1F5EF-5D25-F42D-7C71-FE5564A10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867" y="171691"/>
            <a:ext cx="7874941" cy="57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145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783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076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634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76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108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18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086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28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489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F0EC41-7892-241B-1AD7-A348BB48C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707" y="80423"/>
            <a:ext cx="12192000" cy="5994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FDBF6-CF01-E779-513A-9936B7D66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7515" y="846338"/>
            <a:ext cx="1676634" cy="2429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AE2EB-11C3-5E44-7CF4-363954F04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17" y="3115210"/>
            <a:ext cx="2797959" cy="627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838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F0EC41-7892-241B-1AD7-A348BB48C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707" y="17519"/>
            <a:ext cx="12192000" cy="5994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FDBF6-CF01-E779-513A-9936B7D66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7515" y="846338"/>
            <a:ext cx="1676634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7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C9421-17F7-1443-870E-1C0E804D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2034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7EDF50-9761-8538-F5E4-5BD7A9843A49}"/>
              </a:ext>
            </a:extLst>
          </p:cNvPr>
          <p:cNvSpPr/>
          <p:nvPr/>
        </p:nvSpPr>
        <p:spPr>
          <a:xfrm>
            <a:off x="63795" y="677470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F7053-D44A-8AE4-4E3F-D27571535A6B}"/>
              </a:ext>
            </a:extLst>
          </p:cNvPr>
          <p:cNvSpPr/>
          <p:nvPr/>
        </p:nvSpPr>
        <p:spPr>
          <a:xfrm>
            <a:off x="60252" y="1290609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2AC68-6978-AAFF-EF3C-FBCD33E9C984}"/>
              </a:ext>
            </a:extLst>
          </p:cNvPr>
          <p:cNvSpPr/>
          <p:nvPr/>
        </p:nvSpPr>
        <p:spPr>
          <a:xfrm>
            <a:off x="60253" y="1893125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3A2B41-D699-3794-EF3B-59C82A9160CC}"/>
              </a:ext>
            </a:extLst>
          </p:cNvPr>
          <p:cNvSpPr/>
          <p:nvPr/>
        </p:nvSpPr>
        <p:spPr>
          <a:xfrm>
            <a:off x="80759" y="1005813"/>
            <a:ext cx="185056" cy="1827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F0B234-D038-86BE-9D0C-AC9860DC56C4}"/>
              </a:ext>
            </a:extLst>
          </p:cNvPr>
          <p:cNvSpPr/>
          <p:nvPr/>
        </p:nvSpPr>
        <p:spPr>
          <a:xfrm>
            <a:off x="70505" y="1603038"/>
            <a:ext cx="185056" cy="1827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094558-C627-45F3-47F1-B3077FE2CAED}"/>
              </a:ext>
            </a:extLst>
          </p:cNvPr>
          <p:cNvSpPr/>
          <p:nvPr/>
        </p:nvSpPr>
        <p:spPr>
          <a:xfrm>
            <a:off x="1825251" y="2259299"/>
            <a:ext cx="3366977" cy="56896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1D965-EA62-ABD0-BC2B-069364ADF757}"/>
              </a:ext>
            </a:extLst>
          </p:cNvPr>
          <p:cNvSpPr/>
          <p:nvPr/>
        </p:nvSpPr>
        <p:spPr>
          <a:xfrm>
            <a:off x="2462185" y="2390987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82FC24-9CD4-8903-3153-ED13EF3C805F}"/>
              </a:ext>
            </a:extLst>
          </p:cNvPr>
          <p:cNvSpPr/>
          <p:nvPr/>
        </p:nvSpPr>
        <p:spPr>
          <a:xfrm>
            <a:off x="2833053" y="2393861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2388D4-8ACB-0CB9-349E-92567F1445AE}"/>
              </a:ext>
            </a:extLst>
          </p:cNvPr>
          <p:cNvSpPr/>
          <p:nvPr/>
        </p:nvSpPr>
        <p:spPr>
          <a:xfrm>
            <a:off x="2091317" y="2378679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00B9E-4C3B-C526-2F1B-B8D257FEF526}"/>
              </a:ext>
            </a:extLst>
          </p:cNvPr>
          <p:cNvSpPr/>
          <p:nvPr/>
        </p:nvSpPr>
        <p:spPr>
          <a:xfrm>
            <a:off x="4614008" y="2390987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723305-6047-44ED-AB0A-3A5AABF25093}"/>
              </a:ext>
            </a:extLst>
          </p:cNvPr>
          <p:cNvSpPr/>
          <p:nvPr/>
        </p:nvSpPr>
        <p:spPr>
          <a:xfrm>
            <a:off x="4255804" y="2397406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7D29A4-DFAD-A7D8-30AF-95A57C6C14F6}"/>
              </a:ext>
            </a:extLst>
          </p:cNvPr>
          <p:cNvCxnSpPr>
            <a:stCxn id="16" idx="6"/>
          </p:cNvCxnSpPr>
          <p:nvPr/>
        </p:nvCxnSpPr>
        <p:spPr>
          <a:xfrm flipV="1">
            <a:off x="4894507" y="2529544"/>
            <a:ext cx="140350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3388E2-F5F2-EED6-4F9F-D9A8BA3BFFD8}"/>
              </a:ext>
            </a:extLst>
          </p:cNvPr>
          <p:cNvCxnSpPr>
            <a:cxnSpLocks/>
          </p:cNvCxnSpPr>
          <p:nvPr/>
        </p:nvCxnSpPr>
        <p:spPr>
          <a:xfrm flipH="1">
            <a:off x="1007825" y="2515703"/>
            <a:ext cx="10834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35917E-AB39-EF2F-5146-059B94279A3E}"/>
              </a:ext>
            </a:extLst>
          </p:cNvPr>
          <p:cNvSpPr txBox="1"/>
          <p:nvPr/>
        </p:nvSpPr>
        <p:spPr>
          <a:xfrm>
            <a:off x="81512" y="2286462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BB70B6-EA03-9672-2C31-167C27A1FBC8}"/>
              </a:ext>
            </a:extLst>
          </p:cNvPr>
          <p:cNvSpPr txBox="1"/>
          <p:nvPr/>
        </p:nvSpPr>
        <p:spPr>
          <a:xfrm>
            <a:off x="6300030" y="2303147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2C4308-F5DD-F471-53CC-4E2D80E9B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609" y="2966367"/>
            <a:ext cx="4380259" cy="301542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0AA23BF-DD70-2E2D-41CF-65318A07B345}"/>
              </a:ext>
            </a:extLst>
          </p:cNvPr>
          <p:cNvSpPr/>
          <p:nvPr/>
        </p:nvSpPr>
        <p:spPr>
          <a:xfrm>
            <a:off x="2157638" y="4577750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613FEC4-31BE-DE1D-7E92-A4AFC615C1C3}"/>
              </a:ext>
            </a:extLst>
          </p:cNvPr>
          <p:cNvSpPr/>
          <p:nvPr/>
        </p:nvSpPr>
        <p:spPr>
          <a:xfrm>
            <a:off x="1799434" y="4584169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5432CE-954A-415A-B63A-BE30725D627E}"/>
              </a:ext>
            </a:extLst>
          </p:cNvPr>
          <p:cNvSpPr/>
          <p:nvPr/>
        </p:nvSpPr>
        <p:spPr>
          <a:xfrm>
            <a:off x="4873208" y="4586813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FD3186-4A79-B574-96D6-116D30E0FE82}"/>
              </a:ext>
            </a:extLst>
          </p:cNvPr>
          <p:cNvSpPr/>
          <p:nvPr/>
        </p:nvSpPr>
        <p:spPr>
          <a:xfrm>
            <a:off x="5244076" y="4589687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882A0A-CEB1-50A3-E691-56773BE69E7A}"/>
              </a:ext>
            </a:extLst>
          </p:cNvPr>
          <p:cNvSpPr/>
          <p:nvPr/>
        </p:nvSpPr>
        <p:spPr>
          <a:xfrm>
            <a:off x="4517402" y="4584712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9E246B-BA0F-1391-65AE-2C63605AC76E}"/>
              </a:ext>
            </a:extLst>
          </p:cNvPr>
          <p:cNvSpPr txBox="1"/>
          <p:nvPr/>
        </p:nvSpPr>
        <p:spPr>
          <a:xfrm>
            <a:off x="2414029" y="4203639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08C462-3059-F3C8-C2C2-8A403D520D79}"/>
              </a:ext>
            </a:extLst>
          </p:cNvPr>
          <p:cNvSpPr txBox="1"/>
          <p:nvPr/>
        </p:nvSpPr>
        <p:spPr>
          <a:xfrm>
            <a:off x="4010711" y="4185606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8C3BD82-F3AE-1EA0-8FD3-6CF5E03AD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211" y="2727518"/>
            <a:ext cx="2830852" cy="94951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AAD032-94D6-B861-EC38-7C3E40006999}"/>
              </a:ext>
            </a:extLst>
          </p:cNvPr>
          <p:cNvCxnSpPr>
            <a:cxnSpLocks/>
          </p:cNvCxnSpPr>
          <p:nvPr/>
        </p:nvCxnSpPr>
        <p:spPr>
          <a:xfrm>
            <a:off x="4255804" y="3429000"/>
            <a:ext cx="8867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50B52E-E8C9-C079-61A4-5088EE19067E}"/>
                  </a:ext>
                </a:extLst>
              </p:cNvPr>
              <p:cNvSpPr txBox="1"/>
              <p:nvPr/>
            </p:nvSpPr>
            <p:spPr>
              <a:xfrm>
                <a:off x="5435462" y="3680318"/>
                <a:ext cx="4080669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) = 0.971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50B52E-E8C9-C079-61A4-5088EE19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62" y="3680318"/>
                <a:ext cx="4080669" cy="460639"/>
              </a:xfrm>
              <a:prstGeom prst="rect">
                <a:avLst/>
              </a:prstGeom>
              <a:blipFill>
                <a:blip r:embed="rId7"/>
                <a:stretch>
                  <a:fillRect r="-2541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952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C9421-17F7-1443-870E-1C0E804D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2034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7EDF50-9761-8538-F5E4-5BD7A9843A49}"/>
              </a:ext>
            </a:extLst>
          </p:cNvPr>
          <p:cNvSpPr/>
          <p:nvPr/>
        </p:nvSpPr>
        <p:spPr>
          <a:xfrm>
            <a:off x="63795" y="677470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F7053-D44A-8AE4-4E3F-D27571535A6B}"/>
              </a:ext>
            </a:extLst>
          </p:cNvPr>
          <p:cNvSpPr/>
          <p:nvPr/>
        </p:nvSpPr>
        <p:spPr>
          <a:xfrm>
            <a:off x="60252" y="1290609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2AC68-6978-AAFF-EF3C-FBCD33E9C984}"/>
              </a:ext>
            </a:extLst>
          </p:cNvPr>
          <p:cNvSpPr/>
          <p:nvPr/>
        </p:nvSpPr>
        <p:spPr>
          <a:xfrm>
            <a:off x="60253" y="1893125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3A2B41-D699-3794-EF3B-59C82A9160CC}"/>
              </a:ext>
            </a:extLst>
          </p:cNvPr>
          <p:cNvSpPr/>
          <p:nvPr/>
        </p:nvSpPr>
        <p:spPr>
          <a:xfrm>
            <a:off x="80759" y="1005813"/>
            <a:ext cx="185056" cy="1827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F0B234-D038-86BE-9D0C-AC9860DC56C4}"/>
              </a:ext>
            </a:extLst>
          </p:cNvPr>
          <p:cNvSpPr/>
          <p:nvPr/>
        </p:nvSpPr>
        <p:spPr>
          <a:xfrm>
            <a:off x="70505" y="1603038"/>
            <a:ext cx="185056" cy="1827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094558-C627-45F3-47F1-B3077FE2CAED}"/>
              </a:ext>
            </a:extLst>
          </p:cNvPr>
          <p:cNvSpPr/>
          <p:nvPr/>
        </p:nvSpPr>
        <p:spPr>
          <a:xfrm>
            <a:off x="1825251" y="2259299"/>
            <a:ext cx="3366977" cy="56896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1D965-EA62-ABD0-BC2B-069364ADF757}"/>
              </a:ext>
            </a:extLst>
          </p:cNvPr>
          <p:cNvSpPr/>
          <p:nvPr/>
        </p:nvSpPr>
        <p:spPr>
          <a:xfrm>
            <a:off x="2462185" y="2390987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82FC24-9CD4-8903-3153-ED13EF3C805F}"/>
              </a:ext>
            </a:extLst>
          </p:cNvPr>
          <p:cNvSpPr/>
          <p:nvPr/>
        </p:nvSpPr>
        <p:spPr>
          <a:xfrm>
            <a:off x="2833053" y="2393861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2388D4-8ACB-0CB9-349E-92567F1445AE}"/>
              </a:ext>
            </a:extLst>
          </p:cNvPr>
          <p:cNvSpPr/>
          <p:nvPr/>
        </p:nvSpPr>
        <p:spPr>
          <a:xfrm>
            <a:off x="2091317" y="2378679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00B9E-4C3B-C526-2F1B-B8D257FEF526}"/>
              </a:ext>
            </a:extLst>
          </p:cNvPr>
          <p:cNvSpPr/>
          <p:nvPr/>
        </p:nvSpPr>
        <p:spPr>
          <a:xfrm>
            <a:off x="4614008" y="2390987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723305-6047-44ED-AB0A-3A5AABF25093}"/>
              </a:ext>
            </a:extLst>
          </p:cNvPr>
          <p:cNvSpPr/>
          <p:nvPr/>
        </p:nvSpPr>
        <p:spPr>
          <a:xfrm>
            <a:off x="4255804" y="2397406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7D29A4-DFAD-A7D8-30AF-95A57C6C14F6}"/>
              </a:ext>
            </a:extLst>
          </p:cNvPr>
          <p:cNvCxnSpPr>
            <a:stCxn id="16" idx="6"/>
          </p:cNvCxnSpPr>
          <p:nvPr/>
        </p:nvCxnSpPr>
        <p:spPr>
          <a:xfrm flipV="1">
            <a:off x="4894507" y="2529544"/>
            <a:ext cx="140350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3388E2-F5F2-EED6-4F9F-D9A8BA3BFFD8}"/>
              </a:ext>
            </a:extLst>
          </p:cNvPr>
          <p:cNvCxnSpPr>
            <a:cxnSpLocks/>
          </p:cNvCxnSpPr>
          <p:nvPr/>
        </p:nvCxnSpPr>
        <p:spPr>
          <a:xfrm flipH="1">
            <a:off x="1007825" y="2515703"/>
            <a:ext cx="10834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35917E-AB39-EF2F-5146-059B94279A3E}"/>
              </a:ext>
            </a:extLst>
          </p:cNvPr>
          <p:cNvSpPr txBox="1"/>
          <p:nvPr/>
        </p:nvSpPr>
        <p:spPr>
          <a:xfrm>
            <a:off x="81512" y="2286462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BB70B6-EA03-9672-2C31-167C27A1FBC8}"/>
              </a:ext>
            </a:extLst>
          </p:cNvPr>
          <p:cNvSpPr txBox="1"/>
          <p:nvPr/>
        </p:nvSpPr>
        <p:spPr>
          <a:xfrm>
            <a:off x="6300030" y="2303147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2C4308-F5DD-F471-53CC-4E2D80E9B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609" y="2966367"/>
            <a:ext cx="4380259" cy="301542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0AA23BF-DD70-2E2D-41CF-65318A07B345}"/>
              </a:ext>
            </a:extLst>
          </p:cNvPr>
          <p:cNvSpPr/>
          <p:nvPr/>
        </p:nvSpPr>
        <p:spPr>
          <a:xfrm>
            <a:off x="2157638" y="4577750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613FEC4-31BE-DE1D-7E92-A4AFC615C1C3}"/>
              </a:ext>
            </a:extLst>
          </p:cNvPr>
          <p:cNvSpPr/>
          <p:nvPr/>
        </p:nvSpPr>
        <p:spPr>
          <a:xfrm>
            <a:off x="1799434" y="4584169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5432CE-954A-415A-B63A-BE30725D627E}"/>
              </a:ext>
            </a:extLst>
          </p:cNvPr>
          <p:cNvSpPr/>
          <p:nvPr/>
        </p:nvSpPr>
        <p:spPr>
          <a:xfrm>
            <a:off x="4873208" y="4586813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FD3186-4A79-B574-96D6-116D30E0FE82}"/>
              </a:ext>
            </a:extLst>
          </p:cNvPr>
          <p:cNvSpPr/>
          <p:nvPr/>
        </p:nvSpPr>
        <p:spPr>
          <a:xfrm>
            <a:off x="5244076" y="4589687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882A0A-CEB1-50A3-E691-56773BE69E7A}"/>
              </a:ext>
            </a:extLst>
          </p:cNvPr>
          <p:cNvSpPr/>
          <p:nvPr/>
        </p:nvSpPr>
        <p:spPr>
          <a:xfrm>
            <a:off x="4517402" y="4584712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9E246B-BA0F-1391-65AE-2C63605AC76E}"/>
              </a:ext>
            </a:extLst>
          </p:cNvPr>
          <p:cNvSpPr txBox="1"/>
          <p:nvPr/>
        </p:nvSpPr>
        <p:spPr>
          <a:xfrm>
            <a:off x="2414029" y="4203639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08C462-3059-F3C8-C2C2-8A403D520D79}"/>
              </a:ext>
            </a:extLst>
          </p:cNvPr>
          <p:cNvSpPr txBox="1"/>
          <p:nvPr/>
        </p:nvSpPr>
        <p:spPr>
          <a:xfrm>
            <a:off x="4010711" y="4185606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8C3BD82-F3AE-1EA0-8FD3-6CF5E03AD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15" y="4321663"/>
            <a:ext cx="2830852" cy="94951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AAD032-94D6-B861-EC38-7C3E40006999}"/>
              </a:ext>
            </a:extLst>
          </p:cNvPr>
          <p:cNvCxnSpPr>
            <a:cxnSpLocks/>
          </p:cNvCxnSpPr>
          <p:nvPr/>
        </p:nvCxnSpPr>
        <p:spPr>
          <a:xfrm>
            <a:off x="5435462" y="5087679"/>
            <a:ext cx="8867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50B52E-E8C9-C079-61A4-5088EE19067E}"/>
                  </a:ext>
                </a:extLst>
              </p:cNvPr>
              <p:cNvSpPr txBox="1"/>
              <p:nvPr/>
            </p:nvSpPr>
            <p:spPr>
              <a:xfrm>
                <a:off x="6697193" y="5273491"/>
                <a:ext cx="2404954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) =0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50B52E-E8C9-C079-61A4-5088EE19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193" y="5273491"/>
                <a:ext cx="2404954" cy="460639"/>
              </a:xfrm>
              <a:prstGeom prst="rect">
                <a:avLst/>
              </a:prstGeom>
              <a:blipFill>
                <a:blip r:embed="rId7"/>
                <a:stretch>
                  <a:fillRect r="-4822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21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954972-711A-10A4-351F-8D0ECF182785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Healthcare: AI at the Forefront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3DA07-CFAD-5203-4C09-F3A8192A5DB3}"/>
              </a:ext>
            </a:extLst>
          </p:cNvPr>
          <p:cNvSpPr txBox="1"/>
          <p:nvPr/>
        </p:nvSpPr>
        <p:spPr>
          <a:xfrm>
            <a:off x="1410585" y="1569430"/>
            <a:ext cx="93708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artificial intelligence techniques transform how clinicians assess and treat patients?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88E12-0BD2-A527-BF57-3FE9CA7A6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960" y="2863156"/>
            <a:ext cx="5426379" cy="392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86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C9421-17F7-1443-870E-1C0E804D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2034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7EDF50-9761-8538-F5E4-5BD7A9843A49}"/>
              </a:ext>
            </a:extLst>
          </p:cNvPr>
          <p:cNvSpPr/>
          <p:nvPr/>
        </p:nvSpPr>
        <p:spPr>
          <a:xfrm>
            <a:off x="63795" y="677470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F7053-D44A-8AE4-4E3F-D27571535A6B}"/>
              </a:ext>
            </a:extLst>
          </p:cNvPr>
          <p:cNvSpPr/>
          <p:nvPr/>
        </p:nvSpPr>
        <p:spPr>
          <a:xfrm>
            <a:off x="60252" y="1290609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2AC68-6978-AAFF-EF3C-FBCD33E9C984}"/>
              </a:ext>
            </a:extLst>
          </p:cNvPr>
          <p:cNvSpPr/>
          <p:nvPr/>
        </p:nvSpPr>
        <p:spPr>
          <a:xfrm>
            <a:off x="60253" y="1893125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3A2B41-D699-3794-EF3B-59C82A9160CC}"/>
              </a:ext>
            </a:extLst>
          </p:cNvPr>
          <p:cNvSpPr/>
          <p:nvPr/>
        </p:nvSpPr>
        <p:spPr>
          <a:xfrm>
            <a:off x="80759" y="1005813"/>
            <a:ext cx="185056" cy="1827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F0B234-D038-86BE-9D0C-AC9860DC56C4}"/>
              </a:ext>
            </a:extLst>
          </p:cNvPr>
          <p:cNvSpPr/>
          <p:nvPr/>
        </p:nvSpPr>
        <p:spPr>
          <a:xfrm>
            <a:off x="70505" y="1603038"/>
            <a:ext cx="185056" cy="1827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371833-8B5D-A662-DDAD-3E8922E8F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692" y="2815934"/>
            <a:ext cx="4851687" cy="32841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46FA3C-FAA7-E346-F389-4FAFF9F65C67}"/>
              </a:ext>
            </a:extLst>
          </p:cNvPr>
          <p:cNvSpPr/>
          <p:nvPr/>
        </p:nvSpPr>
        <p:spPr>
          <a:xfrm>
            <a:off x="4270739" y="2236881"/>
            <a:ext cx="3366977" cy="56896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C51D14-B5CA-8C6D-02CB-124C25FA0145}"/>
              </a:ext>
            </a:extLst>
          </p:cNvPr>
          <p:cNvSpPr/>
          <p:nvPr/>
        </p:nvSpPr>
        <p:spPr>
          <a:xfrm>
            <a:off x="4907673" y="2368569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87F49-EDB5-895D-F96D-FBBB77D8BD3D}"/>
              </a:ext>
            </a:extLst>
          </p:cNvPr>
          <p:cNvSpPr/>
          <p:nvPr/>
        </p:nvSpPr>
        <p:spPr>
          <a:xfrm>
            <a:off x="5278541" y="2371443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5C0BA2-E472-B410-3152-6CE3F01C2E92}"/>
              </a:ext>
            </a:extLst>
          </p:cNvPr>
          <p:cNvSpPr/>
          <p:nvPr/>
        </p:nvSpPr>
        <p:spPr>
          <a:xfrm>
            <a:off x="4536805" y="2356261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0359ED-27CA-DE77-3ACB-1DC4F867DF93}"/>
              </a:ext>
            </a:extLst>
          </p:cNvPr>
          <p:cNvSpPr/>
          <p:nvPr/>
        </p:nvSpPr>
        <p:spPr>
          <a:xfrm>
            <a:off x="7059496" y="2368569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EF927E-1FCA-F670-EFAE-FBAA8FD73192}"/>
              </a:ext>
            </a:extLst>
          </p:cNvPr>
          <p:cNvSpPr/>
          <p:nvPr/>
        </p:nvSpPr>
        <p:spPr>
          <a:xfrm>
            <a:off x="6701292" y="2374988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A21F83-22F0-C560-B60F-641026EFEBCC}"/>
              </a:ext>
            </a:extLst>
          </p:cNvPr>
          <p:cNvCxnSpPr>
            <a:stCxn id="28" idx="6"/>
          </p:cNvCxnSpPr>
          <p:nvPr/>
        </p:nvCxnSpPr>
        <p:spPr>
          <a:xfrm flipV="1">
            <a:off x="7339995" y="2507126"/>
            <a:ext cx="140350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0AD627-3D3E-65DA-EEB4-5E256BF242F5}"/>
              </a:ext>
            </a:extLst>
          </p:cNvPr>
          <p:cNvCxnSpPr>
            <a:cxnSpLocks/>
          </p:cNvCxnSpPr>
          <p:nvPr/>
        </p:nvCxnSpPr>
        <p:spPr>
          <a:xfrm flipH="1">
            <a:off x="3453313" y="2493285"/>
            <a:ext cx="10834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1694BC8-88E6-B5F5-2E17-10EE21DE58F0}"/>
              </a:ext>
            </a:extLst>
          </p:cNvPr>
          <p:cNvSpPr txBox="1"/>
          <p:nvPr/>
        </p:nvSpPr>
        <p:spPr>
          <a:xfrm>
            <a:off x="2527000" y="2264044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BD735B-2788-D899-F1A3-A32E98613D46}"/>
              </a:ext>
            </a:extLst>
          </p:cNvPr>
          <p:cNvSpPr txBox="1"/>
          <p:nvPr/>
        </p:nvSpPr>
        <p:spPr>
          <a:xfrm>
            <a:off x="8745518" y="2280729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FAEB80-DF26-74B8-3085-FAF0826FB9B5}"/>
              </a:ext>
            </a:extLst>
          </p:cNvPr>
          <p:cNvSpPr txBox="1"/>
          <p:nvPr/>
        </p:nvSpPr>
        <p:spPr>
          <a:xfrm>
            <a:off x="4712445" y="4295788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6AA896-347B-037F-5315-827D48377BDC}"/>
              </a:ext>
            </a:extLst>
          </p:cNvPr>
          <p:cNvSpPr txBox="1"/>
          <p:nvPr/>
        </p:nvSpPr>
        <p:spPr>
          <a:xfrm>
            <a:off x="6309127" y="4277755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8F2E75-4909-44D7-C17D-B79F8C3136CA}"/>
              </a:ext>
            </a:extLst>
          </p:cNvPr>
          <p:cNvSpPr/>
          <p:nvPr/>
        </p:nvSpPr>
        <p:spPr>
          <a:xfrm>
            <a:off x="4074585" y="4561593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1BBF2A-2865-74B1-1E40-E499F81E8F5D}"/>
              </a:ext>
            </a:extLst>
          </p:cNvPr>
          <p:cNvSpPr/>
          <p:nvPr/>
        </p:nvSpPr>
        <p:spPr>
          <a:xfrm>
            <a:off x="4445453" y="4564467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AC0F47-ED8C-4413-EB33-53C596252436}"/>
              </a:ext>
            </a:extLst>
          </p:cNvPr>
          <p:cNvSpPr/>
          <p:nvPr/>
        </p:nvSpPr>
        <p:spPr>
          <a:xfrm>
            <a:off x="3737680" y="4552530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764452-36A3-4A2E-B5B7-D47CCAC54D65}"/>
              </a:ext>
            </a:extLst>
          </p:cNvPr>
          <p:cNvSpPr/>
          <p:nvPr/>
        </p:nvSpPr>
        <p:spPr>
          <a:xfrm>
            <a:off x="7805401" y="4561593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AE77969-589F-AF2F-B0BA-131B914AEA2F}"/>
              </a:ext>
            </a:extLst>
          </p:cNvPr>
          <p:cNvSpPr/>
          <p:nvPr/>
        </p:nvSpPr>
        <p:spPr>
          <a:xfrm>
            <a:off x="7447197" y="4568012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9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C9421-17F7-1443-870E-1C0E804D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2034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7EDF50-9761-8538-F5E4-5BD7A9843A49}"/>
              </a:ext>
            </a:extLst>
          </p:cNvPr>
          <p:cNvSpPr/>
          <p:nvPr/>
        </p:nvSpPr>
        <p:spPr>
          <a:xfrm>
            <a:off x="63795" y="677470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F7053-D44A-8AE4-4E3F-D27571535A6B}"/>
              </a:ext>
            </a:extLst>
          </p:cNvPr>
          <p:cNvSpPr/>
          <p:nvPr/>
        </p:nvSpPr>
        <p:spPr>
          <a:xfrm>
            <a:off x="60252" y="1290609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2AC68-6978-AAFF-EF3C-FBCD33E9C984}"/>
              </a:ext>
            </a:extLst>
          </p:cNvPr>
          <p:cNvSpPr/>
          <p:nvPr/>
        </p:nvSpPr>
        <p:spPr>
          <a:xfrm>
            <a:off x="60253" y="1893125"/>
            <a:ext cx="205563" cy="236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3A2B41-D699-3794-EF3B-59C82A9160CC}"/>
              </a:ext>
            </a:extLst>
          </p:cNvPr>
          <p:cNvSpPr/>
          <p:nvPr/>
        </p:nvSpPr>
        <p:spPr>
          <a:xfrm>
            <a:off x="80759" y="1005813"/>
            <a:ext cx="185056" cy="1827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F0B234-D038-86BE-9D0C-AC9860DC56C4}"/>
              </a:ext>
            </a:extLst>
          </p:cNvPr>
          <p:cNvSpPr/>
          <p:nvPr/>
        </p:nvSpPr>
        <p:spPr>
          <a:xfrm>
            <a:off x="70505" y="1603038"/>
            <a:ext cx="185056" cy="1827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6D2BE6-C462-11C1-66A2-BF0B085F9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559" y="2448949"/>
            <a:ext cx="4828881" cy="32403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2C1CB3-4DAD-D739-75E9-6B7AF4E5087B}"/>
              </a:ext>
            </a:extLst>
          </p:cNvPr>
          <p:cNvSpPr/>
          <p:nvPr/>
        </p:nvSpPr>
        <p:spPr>
          <a:xfrm>
            <a:off x="4230529" y="4016328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7F39C9-7D06-BDBC-B54D-12D19193A3AD}"/>
              </a:ext>
            </a:extLst>
          </p:cNvPr>
          <p:cNvSpPr/>
          <p:nvPr/>
        </p:nvSpPr>
        <p:spPr>
          <a:xfrm>
            <a:off x="4601397" y="4019202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DC456-6758-EDE4-BFE1-10610C67EB7A}"/>
              </a:ext>
            </a:extLst>
          </p:cNvPr>
          <p:cNvSpPr/>
          <p:nvPr/>
        </p:nvSpPr>
        <p:spPr>
          <a:xfrm>
            <a:off x="3893624" y="4007265"/>
            <a:ext cx="269358" cy="27711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F77A02-8938-70AD-1E47-B59BE45C390C}"/>
              </a:ext>
            </a:extLst>
          </p:cNvPr>
          <p:cNvSpPr/>
          <p:nvPr/>
        </p:nvSpPr>
        <p:spPr>
          <a:xfrm>
            <a:off x="7961345" y="4016328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DDF8C1-D6DE-7AD3-F648-E4D3E07C2EF6}"/>
              </a:ext>
            </a:extLst>
          </p:cNvPr>
          <p:cNvSpPr/>
          <p:nvPr/>
        </p:nvSpPr>
        <p:spPr>
          <a:xfrm>
            <a:off x="7603141" y="4022747"/>
            <a:ext cx="280499" cy="2771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82EAB-DB2C-491E-2D15-0882F1BA6424}"/>
              </a:ext>
            </a:extLst>
          </p:cNvPr>
          <p:cNvSpPr txBox="1"/>
          <p:nvPr/>
        </p:nvSpPr>
        <p:spPr>
          <a:xfrm>
            <a:off x="4882515" y="3976141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7056F0-95BF-F36C-E19F-8BE03056B0B6}"/>
              </a:ext>
            </a:extLst>
          </p:cNvPr>
          <p:cNvSpPr txBox="1"/>
          <p:nvPr/>
        </p:nvSpPr>
        <p:spPr>
          <a:xfrm>
            <a:off x="6479197" y="3958108"/>
            <a:ext cx="10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90785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45F799-17CA-3C32-9A98-656F1FBB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56" y="640603"/>
            <a:ext cx="8073168" cy="6149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AE082-6BFA-84FD-258F-5EB145FB4E1A}"/>
              </a:ext>
            </a:extLst>
          </p:cNvPr>
          <p:cNvSpPr txBox="1"/>
          <p:nvPr/>
        </p:nvSpPr>
        <p:spPr>
          <a:xfrm>
            <a:off x="2721422" y="240493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57607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855CA-53E9-5F5A-EEEC-C358B911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4" y="0"/>
            <a:ext cx="1191126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6884C-AD22-9F8B-3508-F75EF82E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33" y="0"/>
            <a:ext cx="9196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33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855CA-53E9-5F5A-EEEC-C358B911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4" y="0"/>
            <a:ext cx="119112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BF638B-B8E8-1253-6D62-D13501E7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026" y="0"/>
            <a:ext cx="6318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7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855CA-53E9-5F5A-EEEC-C358B911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4" y="0"/>
            <a:ext cx="119112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50C847-43FD-AA80-5D7B-E9853A68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785" y="0"/>
            <a:ext cx="341621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608D1-C131-DCDE-28D1-6C4D3A08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66" y="3786474"/>
            <a:ext cx="5963034" cy="30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58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6E2F01-61B4-0EDC-3D80-873E73345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6C5865-5EF5-7C78-152C-7B5B3F0A8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6F3A98-DBE9-326D-9408-47DE87F59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047"/>
            <a:ext cx="12192000" cy="57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9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6BD2E-1897-7CE8-0520-4A815A461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3E55F3-239C-B44E-2011-E7A230511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9663A-B050-093B-A231-ED2BB3383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2" y="0"/>
            <a:ext cx="12040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31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49A4BB-47D0-95F9-28B6-A622BA2E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5" y="0"/>
            <a:ext cx="11848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45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6073FF-74BB-83FA-629F-04E881C7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E5206-BA51-1339-F17A-B6A9437C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3A444-ED5F-9D1E-1079-E1BFB82E7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" y="0"/>
            <a:ext cx="11974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4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A91A18-DD61-33CD-596D-7955F6F7464F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13000">
                <a:schemeClr val="accent5">
                  <a:tint val="44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Healthcare: AI at the Forefront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034E9-B090-06CD-A785-235A1621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57377" cy="6903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75D66-E3A7-7B5B-5014-66E20B5C7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377" y="0"/>
            <a:ext cx="9434623" cy="153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4DF58-5AD6-24C4-7D15-C09BFD904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377" y="1523771"/>
            <a:ext cx="2055628" cy="544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A9322-DF95-0241-43A6-CBDA3A6F8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233" y="2317741"/>
            <a:ext cx="9003380" cy="2866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2AA28C-D083-5B8E-F647-6DA7D4600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545" y="2761241"/>
            <a:ext cx="8039980" cy="1380603"/>
          </a:xfrm>
          <a:prstGeom prst="rect">
            <a:avLst/>
          </a:prstGeom>
        </p:spPr>
      </p:pic>
      <p:pic>
        <p:nvPicPr>
          <p:cNvPr id="19" name="Picture 2" descr="Machine Learning Informs the Best Approach to Fracture Care - BONEZONE">
            <a:extLst>
              <a:ext uri="{FF2B5EF4-FFF2-40B4-BE49-F238E27FC236}">
                <a16:creationId xmlns:a16="http://schemas.microsoft.com/office/drawing/2014/main" id="{0B5281D9-3160-E27F-832A-B6C10474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44" y="4334001"/>
            <a:ext cx="4607886" cy="24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36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6073FF-74BB-83FA-629F-04E881C7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E5206-BA51-1339-F17A-B6A9437C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EA798-7B68-9A49-08BE-28046E65B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"/>
            <a:ext cx="12192000" cy="68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43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6073FF-74BB-83FA-629F-04E881C7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E5206-BA51-1339-F17A-B6A9437C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D97A9-D0A8-C920-E9C6-5EF22B84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48" y="0"/>
            <a:ext cx="11959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5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6073FF-74BB-83FA-629F-04E881C7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E5206-BA51-1339-F17A-B6A9437C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F5E59-ADC6-0F04-94F8-AB67FE58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45" y="2074224"/>
            <a:ext cx="2964034" cy="1496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D9DF6D-72A9-A8BA-1679-40183F225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594" y="2249391"/>
            <a:ext cx="3339733" cy="1427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346DF0-4406-5D58-FDE0-509400187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219" y="1943584"/>
            <a:ext cx="5458587" cy="38105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9F2358F-E589-C542-6F62-71FE68F31186}"/>
              </a:ext>
            </a:extLst>
          </p:cNvPr>
          <p:cNvSpPr/>
          <p:nvPr/>
        </p:nvSpPr>
        <p:spPr>
          <a:xfrm>
            <a:off x="4017219" y="2920139"/>
            <a:ext cx="726615" cy="25878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68568-AA9B-B48D-355F-B110177C71CE}"/>
              </a:ext>
            </a:extLst>
          </p:cNvPr>
          <p:cNvSpPr txBox="1"/>
          <p:nvPr/>
        </p:nvSpPr>
        <p:spPr>
          <a:xfrm>
            <a:off x="9103011" y="2778431"/>
            <a:ext cx="1926810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5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5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Performance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592E458-C682-6910-C6D4-3A291538E8EF}"/>
              </a:ext>
            </a:extLst>
          </p:cNvPr>
          <p:cNvSpPr/>
          <p:nvPr/>
        </p:nvSpPr>
        <p:spPr>
          <a:xfrm>
            <a:off x="8217327" y="2833706"/>
            <a:ext cx="726615" cy="25878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70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B703A-1645-DA75-0F04-21D0C07BFCE2}"/>
              </a:ext>
            </a:extLst>
          </p:cNvPr>
          <p:cNvSpPr txBox="1"/>
          <p:nvPr/>
        </p:nvSpPr>
        <p:spPr>
          <a:xfrm>
            <a:off x="2788927" y="443011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Breast Cancer Wisconsin (Diagnostic) dataset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0B5A7-82C2-977C-A866-D2403A53C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3299"/>
            <a:ext cx="5335560" cy="3313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549BF-117E-8AC9-4C9B-3D551F942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55" y="1188565"/>
            <a:ext cx="7364445" cy="40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1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D9602-305A-1A13-4A78-80C8313B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39" y="-33310"/>
            <a:ext cx="9634952" cy="689131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2E7695DC-86FD-EC7D-A549-9195B43804AF}"/>
              </a:ext>
            </a:extLst>
          </p:cNvPr>
          <p:cNvSpPr/>
          <p:nvPr/>
        </p:nvSpPr>
        <p:spPr>
          <a:xfrm>
            <a:off x="1301027" y="159560"/>
            <a:ext cx="270024" cy="932810"/>
          </a:xfrm>
          <a:prstGeom prst="leftBrace">
            <a:avLst>
              <a:gd name="adj1" fmla="val 8333"/>
              <a:gd name="adj2" fmla="val 48684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2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D9602-305A-1A13-4A78-80C8313B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39" y="-33310"/>
            <a:ext cx="9634952" cy="689131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2E7695DC-86FD-EC7D-A549-9195B43804AF}"/>
              </a:ext>
            </a:extLst>
          </p:cNvPr>
          <p:cNvSpPr/>
          <p:nvPr/>
        </p:nvSpPr>
        <p:spPr>
          <a:xfrm>
            <a:off x="1362396" y="1337847"/>
            <a:ext cx="270024" cy="932810"/>
          </a:xfrm>
          <a:prstGeom prst="leftBrace">
            <a:avLst>
              <a:gd name="adj1" fmla="val 8333"/>
              <a:gd name="adj2" fmla="val 48684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98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D9602-305A-1A13-4A78-80C8313B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39" y="-33310"/>
            <a:ext cx="9634952" cy="689131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2E7695DC-86FD-EC7D-A549-9195B43804AF}"/>
              </a:ext>
            </a:extLst>
          </p:cNvPr>
          <p:cNvSpPr/>
          <p:nvPr/>
        </p:nvSpPr>
        <p:spPr>
          <a:xfrm>
            <a:off x="1380806" y="2479535"/>
            <a:ext cx="270024" cy="484594"/>
          </a:xfrm>
          <a:prstGeom prst="leftBrace">
            <a:avLst>
              <a:gd name="adj1" fmla="val 8333"/>
              <a:gd name="adj2" fmla="val 48684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0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D9602-305A-1A13-4A78-80C8313B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39" y="-33310"/>
            <a:ext cx="9634952" cy="689131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2E7695DC-86FD-EC7D-A549-9195B43804AF}"/>
              </a:ext>
            </a:extLst>
          </p:cNvPr>
          <p:cNvSpPr/>
          <p:nvPr/>
        </p:nvSpPr>
        <p:spPr>
          <a:xfrm>
            <a:off x="1301027" y="2995034"/>
            <a:ext cx="270024" cy="2117013"/>
          </a:xfrm>
          <a:prstGeom prst="leftBrace">
            <a:avLst>
              <a:gd name="adj1" fmla="val 8333"/>
              <a:gd name="adj2" fmla="val 48684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86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D9602-305A-1A13-4A78-80C8313B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39" y="-33310"/>
            <a:ext cx="9634952" cy="689131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2E7695DC-86FD-EC7D-A549-9195B43804AF}"/>
              </a:ext>
            </a:extLst>
          </p:cNvPr>
          <p:cNvSpPr/>
          <p:nvPr/>
        </p:nvSpPr>
        <p:spPr>
          <a:xfrm>
            <a:off x="1411493" y="5099774"/>
            <a:ext cx="270024" cy="1598667"/>
          </a:xfrm>
          <a:prstGeom prst="leftBrace">
            <a:avLst>
              <a:gd name="adj1" fmla="val 8333"/>
              <a:gd name="adj2" fmla="val 48684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12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8EE8E8-6266-0832-F33D-6F28D5A4A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70" y="128991"/>
            <a:ext cx="8008021" cy="61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2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0D09F-ED74-C55B-710E-E7E5F184B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6426"/>
            <a:ext cx="12192000" cy="153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A74D2-040D-71E7-E8A1-5BB3AA3EC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89944"/>
            <a:ext cx="12192000" cy="1390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CDEA9-367D-3CDE-421F-CDDCB6122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80216"/>
            <a:ext cx="12192000" cy="1353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AB7ED1-F8EB-0A84-E01C-36D0D1E10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733509"/>
            <a:ext cx="12192000" cy="1183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266012-4305-C253-04B8-B6D9B0E4DC8A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Healthcare: AI at the Forefront</a:t>
            </a:r>
          </a:p>
        </p:txBody>
      </p:sp>
    </p:spTree>
    <p:extLst>
      <p:ext uri="{BB962C8B-B14F-4D97-AF65-F5344CB8AC3E}">
        <p14:creationId xmlns:p14="http://schemas.microsoft.com/office/powerpoint/2010/main" val="3382545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F63B2-EF08-D1F5-40FB-A2508F7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26" y="0"/>
            <a:ext cx="9934796" cy="6858000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A066FF1A-C691-D65E-9EB2-F96850F09937}"/>
              </a:ext>
            </a:extLst>
          </p:cNvPr>
          <p:cNvSpPr/>
          <p:nvPr/>
        </p:nvSpPr>
        <p:spPr>
          <a:xfrm>
            <a:off x="1115902" y="86137"/>
            <a:ext cx="270024" cy="2448408"/>
          </a:xfrm>
          <a:prstGeom prst="leftBrace">
            <a:avLst>
              <a:gd name="adj1" fmla="val 8333"/>
              <a:gd name="adj2" fmla="val 48684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2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F63B2-EF08-D1F5-40FB-A2508F7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26" y="0"/>
            <a:ext cx="9934796" cy="6858000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A066FF1A-C691-D65E-9EB2-F96850F09937}"/>
              </a:ext>
            </a:extLst>
          </p:cNvPr>
          <p:cNvSpPr/>
          <p:nvPr/>
        </p:nvSpPr>
        <p:spPr>
          <a:xfrm>
            <a:off x="1312283" y="2479533"/>
            <a:ext cx="270024" cy="576650"/>
          </a:xfrm>
          <a:prstGeom prst="leftBrace">
            <a:avLst>
              <a:gd name="adj1" fmla="val 8333"/>
              <a:gd name="adj2" fmla="val 48684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14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F63B2-EF08-D1F5-40FB-A2508F7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26" y="0"/>
            <a:ext cx="9934796" cy="6858000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A066FF1A-C691-D65E-9EB2-F96850F09937}"/>
              </a:ext>
            </a:extLst>
          </p:cNvPr>
          <p:cNvSpPr/>
          <p:nvPr/>
        </p:nvSpPr>
        <p:spPr>
          <a:xfrm>
            <a:off x="1306146" y="3140675"/>
            <a:ext cx="270024" cy="576650"/>
          </a:xfrm>
          <a:prstGeom prst="leftBrace">
            <a:avLst>
              <a:gd name="adj1" fmla="val 8333"/>
              <a:gd name="adj2" fmla="val 48684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64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F63B2-EF08-D1F5-40FB-A2508F7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26" y="0"/>
            <a:ext cx="9934796" cy="6858000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A066FF1A-C691-D65E-9EB2-F96850F09937}"/>
              </a:ext>
            </a:extLst>
          </p:cNvPr>
          <p:cNvSpPr/>
          <p:nvPr/>
        </p:nvSpPr>
        <p:spPr>
          <a:xfrm>
            <a:off x="1336831" y="3840282"/>
            <a:ext cx="270024" cy="1069247"/>
          </a:xfrm>
          <a:prstGeom prst="leftBrace">
            <a:avLst>
              <a:gd name="adj1" fmla="val 8333"/>
              <a:gd name="adj2" fmla="val 48684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8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F63B2-EF08-D1F5-40FB-A2508F7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26" y="0"/>
            <a:ext cx="9934796" cy="6858000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A066FF1A-C691-D65E-9EB2-F96850F09937}"/>
              </a:ext>
            </a:extLst>
          </p:cNvPr>
          <p:cNvSpPr/>
          <p:nvPr/>
        </p:nvSpPr>
        <p:spPr>
          <a:xfrm>
            <a:off x="1324557" y="5073802"/>
            <a:ext cx="270024" cy="1725897"/>
          </a:xfrm>
          <a:prstGeom prst="leftBrace">
            <a:avLst>
              <a:gd name="adj1" fmla="val 8333"/>
              <a:gd name="adj2" fmla="val 48684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26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AA50D2-1B16-215D-F057-A7F8FC631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411" y="188919"/>
            <a:ext cx="7525994" cy="60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3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43E6A-DC22-F63F-0D87-5D5DB8F0B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843" y="367785"/>
            <a:ext cx="6232157" cy="470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D8D476-E7B8-68E2-9061-B7A70A4B3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4" y="316099"/>
            <a:ext cx="5949039" cy="463968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256B232-3385-114F-8C6D-01EC7122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20" y="4955780"/>
            <a:ext cx="4108628" cy="94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FC2FE-D389-6B98-FC6B-9A7D28EE6CF3}"/>
              </a:ext>
            </a:extLst>
          </p:cNvPr>
          <p:cNvSpPr txBox="1"/>
          <p:nvPr/>
        </p:nvSpPr>
        <p:spPr>
          <a:xfrm>
            <a:off x="1929341" y="5838481"/>
            <a:ext cx="31335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https://commons.wikimedia.org/wiki/File:KfoldCV.gif</a:t>
            </a:r>
          </a:p>
        </p:txBody>
      </p:sp>
    </p:spTree>
    <p:extLst>
      <p:ext uri="{BB962C8B-B14F-4D97-AF65-F5344CB8AC3E}">
        <p14:creationId xmlns:p14="http://schemas.microsoft.com/office/powerpoint/2010/main" val="1667095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11EB8A-16B8-2378-5D33-F0EAC5802443}"/>
              </a:ext>
            </a:extLst>
          </p:cNvPr>
          <p:cNvSpPr txBox="1"/>
          <p:nvPr/>
        </p:nvSpPr>
        <p:spPr>
          <a:xfrm>
            <a:off x="3510692" y="1949447"/>
            <a:ext cx="45413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Hands-On Experience</a:t>
            </a:r>
          </a:p>
          <a:p>
            <a:pPr algn="ctr"/>
            <a:endParaRPr lang="en-US" sz="3600" b="1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10 minutes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45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3BB52B-4AD4-92CA-F010-B0B5332F56C1}"/>
              </a:ext>
            </a:extLst>
          </p:cNvPr>
          <p:cNvSpPr txBox="1"/>
          <p:nvPr/>
        </p:nvSpPr>
        <p:spPr>
          <a:xfrm>
            <a:off x="3510692" y="1746928"/>
            <a:ext cx="454131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Real-World Applications of Decision Trees and Tree-Based Ensemble Models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876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DF21D-3D58-AEE2-C96A-FAC3E023B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92" y="1612154"/>
            <a:ext cx="11041016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51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9C8492-5F98-6C2D-EFDC-97A21A6CC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44008"/>
            <a:ext cx="12192000" cy="1215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36346-23D7-53AE-58CA-074BF5287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159524"/>
            <a:ext cx="12192000" cy="1364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3D7B7B-3D90-724B-11A9-418468A2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122" y="3213352"/>
            <a:ext cx="6152878" cy="15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808469-5068-35A7-FB7F-25F0CD23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61" y="3416852"/>
            <a:ext cx="6096001" cy="1376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8DF780-CDE7-7077-EFE2-29B7B82B7E5E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Healthcare: AI at the Forefront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E774B-9A00-E216-0D7C-9CBE1DA90F64}"/>
              </a:ext>
            </a:extLst>
          </p:cNvPr>
          <p:cNvSpPr txBox="1"/>
          <p:nvPr/>
        </p:nvSpPr>
        <p:spPr>
          <a:xfrm>
            <a:off x="797441" y="5190063"/>
            <a:ext cx="105971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team of researchers 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Wake Forest University School of Medicine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attempted to quantify the ways ML could improve the treatment of patients recovering from lower extremity fractures and published their findings in the Journal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Orthopaedic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0DD430-CA12-FBCF-2F6C-3B7660434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0930" y="4678301"/>
            <a:ext cx="3276384" cy="5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10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4064B-0BD7-7545-2C8E-068E7E0D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58" y="1343986"/>
            <a:ext cx="2028862" cy="9929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205D20-4464-6BA6-03DD-B7F5907579ED}"/>
              </a:ext>
            </a:extLst>
          </p:cNvPr>
          <p:cNvSpPr txBox="1"/>
          <p:nvPr/>
        </p:nvSpPr>
        <p:spPr>
          <a:xfrm>
            <a:off x="2594379" y="1708152"/>
            <a:ext cx="6598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 data from the University of Michigan’s ICPSR.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58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E648A1-61D4-49D1-9F85-C1B9C9785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667" y="988043"/>
            <a:ext cx="7713872" cy="4045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4064B-0BD7-7545-2C8E-068E7E0D9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58" y="1343986"/>
            <a:ext cx="2028862" cy="992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A9439F-EE26-F9A9-A423-D7DB80AF2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58" y="2398332"/>
            <a:ext cx="178003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2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B19D6A-D49F-64C8-1A86-B41963EBC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653" y="2174362"/>
            <a:ext cx="7155640" cy="3925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195CCC-5F0A-1B53-0E88-45113E44C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58" y="1343986"/>
            <a:ext cx="2028862" cy="992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787EB-B087-A639-B965-8F8477D3E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58" y="2398332"/>
            <a:ext cx="1780033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4E183-6476-BFB0-B579-B7E052483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435" y="889851"/>
            <a:ext cx="6006517" cy="122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62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6B3E4B-7140-4B06-DCA0-2A55695E9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05" y="926673"/>
            <a:ext cx="8565092" cy="5026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69564-99FE-783B-648E-3DB34C574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31" y="341171"/>
            <a:ext cx="2236265" cy="2952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567E9-EA1F-1C59-A096-E1A234F22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58" y="1343986"/>
            <a:ext cx="2028862" cy="992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F2D244-F8F9-97AF-607C-FD4295CF4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58" y="2398332"/>
            <a:ext cx="1780033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3C6ABF-E473-21A6-C07C-7C9C8E796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95" y="1325240"/>
            <a:ext cx="2028862" cy="9929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1FC388-B33A-D7FB-4D18-1885B4167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95" y="2379586"/>
            <a:ext cx="178003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49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B0AAC0-4CA6-118A-0C6A-7C7308A22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326" y="868557"/>
            <a:ext cx="6366944" cy="3967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7ECB71-1770-9463-0B93-509735CA1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95" y="1325240"/>
            <a:ext cx="2028862" cy="992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DA4D2-BEAD-D2B9-872D-416CFEF0D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95" y="2379586"/>
            <a:ext cx="178003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27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18E8AD-EBA5-F944-0734-F37E4C2B9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364" y="152616"/>
            <a:ext cx="10028639" cy="58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33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671CB-E8BE-3ABF-729F-EDA88B93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22" y="497090"/>
            <a:ext cx="10332756" cy="5264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E93FA-8638-2AA4-CB4E-D948D7D93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679" y="5761707"/>
            <a:ext cx="5376686" cy="9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23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41465-7C82-CDB0-8EB5-6FB4AD92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224"/>
            <a:ext cx="12192000" cy="60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78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7621B-FCFF-493C-58A0-B5029347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68"/>
            <a:ext cx="12192000" cy="61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64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DFB1F-D5A5-75F2-53C0-E88E602F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6" y="344963"/>
            <a:ext cx="12192000" cy="61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9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96068-7366-CDAE-EE8A-E5C1BDA02B77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vs Unlabeled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C7437-44C2-0C39-92C0-E70EEFC6C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425" y="949330"/>
            <a:ext cx="4341149" cy="2166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F9034F-2DFA-9D1E-2481-063F9999B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43" y="2985093"/>
            <a:ext cx="4891400" cy="1795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2982C-CC14-C4FE-F605-3A0EA9DB7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072179"/>
            <a:ext cx="5965456" cy="24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35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62383-EFE6-C008-48FF-85D15C0D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780" y="405601"/>
            <a:ext cx="12192000" cy="61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17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65D6D-2578-4038-6155-EFC7FB690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313"/>
            <a:ext cx="12192000" cy="62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0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39643-7389-BC30-D8C6-D0183ACF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529"/>
            <a:ext cx="12192000" cy="62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0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2AFEE-33A6-0E21-60C3-6B544669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887"/>
            <a:ext cx="12192000" cy="6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93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8124F9-E146-7DDC-173E-20B4F0265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76" y="915303"/>
            <a:ext cx="10739597" cy="56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37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06B396-F1A4-ADCD-3B0B-64EC1CA98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8121"/>
            <a:ext cx="12192000" cy="49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8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0A1A23-91A2-0685-A13E-2EE492EDC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934"/>
            <a:ext cx="12192000" cy="64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64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B49769-37EC-8895-7D36-36A07FDBC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2792"/>
            <a:ext cx="12192000" cy="647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33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B5D78-618F-3092-AB95-1D87CCB2E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8595"/>
            <a:ext cx="12192000" cy="6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820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E8986-B224-8EB5-ABE6-2E3548EE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" y="1578281"/>
            <a:ext cx="12192000" cy="5028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AD98F2-DED3-655F-228C-E40CAE44E159}"/>
              </a:ext>
            </a:extLst>
          </p:cNvPr>
          <p:cNvSpPr txBox="1"/>
          <p:nvPr/>
        </p:nvSpPr>
        <p:spPr>
          <a:xfrm>
            <a:off x="540048" y="377952"/>
            <a:ext cx="108316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performance of multi-layer perceptron with two hidden layers containing 5 nodes (MLP), support vector machines (SVM), logistic regression (LR), decision tree with maximum depth of 3 (DT-3), decision tree with maximum depth of 4 (DT-4), and decision tree with maximum depth of 5 (DT-5), before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SMOTE is applied on training dataset (SMOTE was not applied on Validation or Test sets).</a:t>
            </a:r>
          </a:p>
        </p:txBody>
      </p:sp>
    </p:spTree>
    <p:extLst>
      <p:ext uri="{BB962C8B-B14F-4D97-AF65-F5344CB8AC3E}">
        <p14:creationId xmlns:p14="http://schemas.microsoft.com/office/powerpoint/2010/main" val="134568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96068-7366-CDAE-EE8A-E5C1BDA02B77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Data: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1FB8D-A367-3C64-52E1-FE0B2946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36" y="1309235"/>
            <a:ext cx="11304636" cy="3538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852BA7-04DF-9D43-2EDA-F8688B66FC28}"/>
              </a:ext>
            </a:extLst>
          </p:cNvPr>
          <p:cNvSpPr/>
          <p:nvPr/>
        </p:nvSpPr>
        <p:spPr>
          <a:xfrm>
            <a:off x="10909004" y="4106866"/>
            <a:ext cx="565612" cy="41551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569A10-85D6-9748-4789-C229A66D44E7}"/>
              </a:ext>
            </a:extLst>
          </p:cNvPr>
          <p:cNvSpPr/>
          <p:nvPr/>
        </p:nvSpPr>
        <p:spPr>
          <a:xfrm rot="19087076">
            <a:off x="10018875" y="4688689"/>
            <a:ext cx="992086" cy="4361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86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C0FEB-8EE0-5FEC-1344-E8DB71F8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095" y="1844283"/>
            <a:ext cx="12192000" cy="4924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EEE8C-4E21-2427-53B0-71F75A3BA574}"/>
              </a:ext>
            </a:extLst>
          </p:cNvPr>
          <p:cNvSpPr txBox="1"/>
          <p:nvPr/>
        </p:nvSpPr>
        <p:spPr>
          <a:xfrm>
            <a:off x="85917" y="366955"/>
            <a:ext cx="119219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performance of Random Forest with 4 trees of maximum depth equals 3 (RF-4–3), Random Forest with 5 trees of maximum depth equals 3 (RF-5–3), Random Forest with 6 trees of maximum depth equals 3 (RF-6–3),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XGBoostClassifer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4 trees of maximum depth equals 3 (XGB-4–3),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LightGBMClassifer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4 trees of maximum depth equals 3 (LGBM-4–3),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CatBoostClassifer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4 trees of maximum depth equals 3 (CAT-4–3), before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SMOTE is applied on training dataset (SMOTE was not applied on Validation or Test sets).</a:t>
            </a:r>
          </a:p>
        </p:txBody>
      </p:sp>
    </p:spTree>
    <p:extLst>
      <p:ext uri="{BB962C8B-B14F-4D97-AF65-F5344CB8AC3E}">
        <p14:creationId xmlns:p14="http://schemas.microsoft.com/office/powerpoint/2010/main" val="2776610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11EB8A-16B8-2378-5D33-F0EAC5802443}"/>
              </a:ext>
            </a:extLst>
          </p:cNvPr>
          <p:cNvSpPr txBox="1"/>
          <p:nvPr/>
        </p:nvSpPr>
        <p:spPr>
          <a:xfrm>
            <a:off x="3510692" y="1949447"/>
            <a:ext cx="45413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Hands-On Experience</a:t>
            </a:r>
          </a:p>
          <a:p>
            <a:pPr algn="ctr"/>
            <a:endParaRPr lang="en-US" sz="3600" b="1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 minutes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31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449D5E-AE99-2C06-CE38-E2BCDF37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476" y="1516806"/>
            <a:ext cx="4059168" cy="284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CB187-092C-A929-A9CF-9781F92A94FA}"/>
              </a:ext>
            </a:extLst>
          </p:cNvPr>
          <p:cNvSpPr txBox="1"/>
          <p:nvPr/>
        </p:nvSpPr>
        <p:spPr>
          <a:xfrm>
            <a:off x="1755346" y="2425018"/>
            <a:ext cx="498107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985AD-AE8E-A4FC-15EC-54740D9D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A642E-5565-DEA0-3034-D5781B92E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0D699F-83B4-C76C-3466-36B7931754D7}"/>
              </a:ext>
            </a:extLst>
          </p:cNvPr>
          <p:cNvSpPr/>
          <p:nvPr/>
        </p:nvSpPr>
        <p:spPr>
          <a:xfrm>
            <a:off x="1878698" y="4424137"/>
            <a:ext cx="8569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DrivenData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competition: Predicting Heart Disease: </a:t>
            </a:r>
            <a:r>
              <a:rPr lang="en-US" sz="2000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https://www.drivendata.org/competitions/54/machine-learning-with-a-heart/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77685-F0DB-7D9A-3A55-EAF17FA973CB}"/>
              </a:ext>
            </a:extLst>
          </p:cNvPr>
          <p:cNvSpPr txBox="1"/>
          <p:nvPr/>
        </p:nvSpPr>
        <p:spPr>
          <a:xfrm>
            <a:off x="3306262" y="5191878"/>
            <a:ext cx="609702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Acknowledgment: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to Dr. Hao Lu for bringing our attention to this dataset as a good example for hands-on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87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2985AD-AE8E-A4FC-15EC-54740D9D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A642E-5565-DEA0-3034-D5781B9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DF3CE1-1E96-7575-B462-7B510AB718E0}"/>
              </a:ext>
            </a:extLst>
          </p:cNvPr>
          <p:cNvSpPr/>
          <p:nvPr/>
        </p:nvSpPr>
        <p:spPr>
          <a:xfrm>
            <a:off x="1142628" y="597493"/>
            <a:ext cx="96215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14 columns in the dataset: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(type: int):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in years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 (type: binary):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0: female, 1: male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chest_pain_type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(type: int):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chest pain type (4 values)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resting_blood_pressure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(type: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resting blood pressure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trestbps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serum_cholesterol_mg_per_dl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(type: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serum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cholestoral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mg/dl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fasting_blood_sugar_gt_120_mg_per_dl (type: binary):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fasting blood sugar &gt; 120 mg/dl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resting_ekg_results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(type: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resting electrocardiographic results (values 0,1,2)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restecg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max_heart_rate_achieved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(type: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heart rate achieved (beats per minute)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thalach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exercise_induced_angina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(type: binary):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exercise-induced chest pain (0: False, 1: True)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oldpeak_eq_st_depression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(type: float):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oldpeak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 depression induced by exercise relative to rest, a measure of abnormality in electrocardiograms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oldpeak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slope_of_peak_exercise_st_segment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(type: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slope of the peak exercise ST segment, an electrocardiography read out indicating quality of blood flow to the heart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(slop)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num_major_vessels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(type: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major vessels (0-3) colored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flourosopy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(type: categorical):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thallium stress test measuring blood flow to the heart, with possible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normal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fixed_defect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reversible_defect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7749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2985AD-AE8E-A4FC-15EC-54740D9D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A642E-5565-DEA0-3034-D5781B9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E02E0A-8F5C-92CF-09BA-4474454CC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9205"/>
            <a:ext cx="12192000" cy="30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5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2985AD-AE8E-A4FC-15EC-54740D9D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A642E-5565-DEA0-3034-D5781B9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8B9F75-87C6-2EC1-B371-B2674015C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00" y="96001"/>
            <a:ext cx="6634977" cy="5770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D6CDD-F821-FCC5-958D-EDB688A18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926" y="1460587"/>
            <a:ext cx="5116681" cy="37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26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2985AD-AE8E-A4FC-15EC-54740D9D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A642E-5565-DEA0-3034-D5781B9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C363B2-E047-8C4D-C52E-4B96D8CB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38" y="384687"/>
            <a:ext cx="10524806" cy="55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11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2985AD-AE8E-A4FC-15EC-54740D9D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A642E-5565-DEA0-3034-D5781B9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CE213-C459-EC21-2D38-D50FD7E61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7" y="294768"/>
            <a:ext cx="10289511" cy="56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898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2985AD-AE8E-A4FC-15EC-54740D9D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A642E-5565-DEA0-3034-D5781B9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9A583D3-7382-ACE0-A11E-3D6EE547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945" y="0"/>
            <a:ext cx="6199399" cy="33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74E4588-609F-7B26-71CE-05BAC82B4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641" y="3381972"/>
            <a:ext cx="6285316" cy="344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50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53505C4-5DF7-F116-0793-68DBF3506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098" y="1500859"/>
            <a:ext cx="9299378" cy="50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1CBBF-C6E3-0151-5412-7BD2BC30E839}"/>
              </a:ext>
            </a:extLst>
          </p:cNvPr>
          <p:cNvSpPr txBox="1"/>
          <p:nvPr/>
        </p:nvSpPr>
        <p:spPr>
          <a:xfrm>
            <a:off x="975770" y="165274"/>
            <a:ext cx="10856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eXtreme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Boosting)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advanced implementation of gradient boosting algorithm.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Tree pruning: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GBM, it starts with a max size tree and prunes it backward, making it more efficient. Built-in cross-validation at each iteration. </a:t>
            </a:r>
          </a:p>
        </p:txBody>
      </p:sp>
    </p:spTree>
    <p:extLst>
      <p:ext uri="{BB962C8B-B14F-4D97-AF65-F5344CB8AC3E}">
        <p14:creationId xmlns:p14="http://schemas.microsoft.com/office/powerpoint/2010/main" val="144505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96068-7366-CDAE-EE8A-E5C1BDA02B77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Data: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1FB8D-A367-3C64-52E1-FE0B2946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36" y="1309235"/>
            <a:ext cx="11304636" cy="3538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852BA7-04DF-9D43-2EDA-F8688B66FC28}"/>
              </a:ext>
            </a:extLst>
          </p:cNvPr>
          <p:cNvSpPr/>
          <p:nvPr/>
        </p:nvSpPr>
        <p:spPr>
          <a:xfrm>
            <a:off x="10909004" y="4106866"/>
            <a:ext cx="565612" cy="41551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569A10-85D6-9748-4789-C229A66D44E7}"/>
              </a:ext>
            </a:extLst>
          </p:cNvPr>
          <p:cNvSpPr/>
          <p:nvPr/>
        </p:nvSpPr>
        <p:spPr>
          <a:xfrm rot="19087076">
            <a:off x="10018875" y="4688689"/>
            <a:ext cx="992086" cy="4361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BC855D-4085-AE4D-767E-869ACFD6F045}"/>
              </a:ext>
            </a:extLst>
          </p:cNvPr>
          <p:cNvSpPr/>
          <p:nvPr/>
        </p:nvSpPr>
        <p:spPr>
          <a:xfrm>
            <a:off x="519928" y="1821712"/>
            <a:ext cx="10954688" cy="2218660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CE4DEFC-3FF0-B47F-B385-100FFA1A6DB9}"/>
              </a:ext>
            </a:extLst>
          </p:cNvPr>
          <p:cNvSpPr/>
          <p:nvPr/>
        </p:nvSpPr>
        <p:spPr>
          <a:xfrm rot="16200000">
            <a:off x="4153248" y="4334771"/>
            <a:ext cx="992086" cy="43615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377CA-E087-0B71-F956-A2BE1A57948A}"/>
              </a:ext>
            </a:extLst>
          </p:cNvPr>
          <p:cNvSpPr txBox="1"/>
          <p:nvPr/>
        </p:nvSpPr>
        <p:spPr>
          <a:xfrm>
            <a:off x="1535834" y="5064795"/>
            <a:ext cx="609600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Let's learn from the rest of the labeled data with known labels and identify similarities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458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2985AD-AE8E-A4FC-15EC-54740D9D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A642E-5565-DEA0-3034-D5781B9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FF2019-D3DE-78EA-74DC-5AED4DCF2E91}"/>
              </a:ext>
            </a:extLst>
          </p:cNvPr>
          <p:cNvSpPr txBox="1"/>
          <p:nvPr/>
        </p:nvSpPr>
        <p:spPr>
          <a:xfrm>
            <a:off x="3510692" y="1949447"/>
            <a:ext cx="4541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4C214-53DD-E3C9-8F56-60AF0661362C}"/>
              </a:ext>
            </a:extLst>
          </p:cNvPr>
          <p:cNvSpPr txBox="1"/>
          <p:nvPr/>
        </p:nvSpPr>
        <p:spPr>
          <a:xfrm>
            <a:off x="848940" y="909652"/>
            <a:ext cx="104941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1: Impact of Tree Depth on Model Overfitting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provided Decision Tree code, modify the range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 to include deeper trees (e.g., from 2 to 30). Plot the training and test accuracies.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 how increasing the depth of the trees affects the training and test accuracies.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why deeper trees might lead to overfitting.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52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2985AD-AE8E-A4FC-15EC-54740D9D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A642E-5565-DEA0-3034-D5781B9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90C7104-9BC9-2941-4D6C-64C711A8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2" y="966948"/>
            <a:ext cx="81438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2941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2985AD-AE8E-A4FC-15EC-54740D9D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A642E-5565-DEA0-3034-D5781B9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77CE5F-53FB-B4D8-8AD6-E5EE9861E894}"/>
              </a:ext>
            </a:extLst>
          </p:cNvPr>
          <p:cNvSpPr txBox="1"/>
          <p:nvPr/>
        </p:nvSpPr>
        <p:spPr>
          <a:xfrm>
            <a:off x="951221" y="1306876"/>
            <a:ext cx="101381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2: Exploring the Effect of the Number of Trees in a Random Forest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Random Forest code, change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 to see how the number of trees affects model performance. Start with a small number of trees (e.g., 1 to 10) and increase to a much larger number (e.g., 100 to 200).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and compare the accuracy and AUC plots for both small and large numbers of trees.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at what point increasing the number of trees yields diminishing returns in terms of accuracy and AUC.</a:t>
            </a:r>
          </a:p>
        </p:txBody>
      </p:sp>
    </p:spTree>
    <p:extLst>
      <p:ext uri="{BB962C8B-B14F-4D97-AF65-F5344CB8AC3E}">
        <p14:creationId xmlns:p14="http://schemas.microsoft.com/office/powerpoint/2010/main" val="36831030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2985AD-AE8E-A4FC-15EC-54740D9D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A642E-5565-DEA0-3034-D5781B92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4A47E38-E803-94E1-C53C-E8D084A3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46" y="1059001"/>
            <a:ext cx="81438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7322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B1589C-5102-BE84-1B96-258AD92ED8DC}"/>
              </a:ext>
            </a:extLst>
          </p:cNvPr>
          <p:cNvSpPr txBox="1"/>
          <p:nvPr/>
        </p:nvSpPr>
        <p:spPr>
          <a:xfrm>
            <a:off x="1080097" y="1445375"/>
            <a:ext cx="99540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3: Combining Tree Depth and Number of Trees in Random Forest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the Random Forest script to include a variable tree depth (e.g.,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ranging from 2 to 10) while also varying the number of trees.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 a series of plots (or a 3D plot if possible) that shows how both the number of trees and the depth of the trees simultaneously affect the accuracy and AUC.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an "optimal" configuration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provides the best balance between accuracy, and AUC.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C8754-8F00-B667-CF5A-4AAE31B2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80E84-0849-57A9-C024-0A865333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094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37EDF85C-A360-C81C-0262-2DD2ED449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7" y="767115"/>
            <a:ext cx="5609191" cy="41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A53F97B-043E-5244-6E50-676B2D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73" y="644377"/>
            <a:ext cx="6030540" cy="440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220FF-1205-1E1A-4AC6-8659567E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5FA93-5A26-63A4-B9B1-EB3D518C9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346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EF6ED5E-D54B-BA8A-4425-51F95027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35" y="885062"/>
            <a:ext cx="5924166" cy="436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CDE54BB-10BC-50E4-B33E-1A970E65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8" y="902413"/>
            <a:ext cx="6043736" cy="44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B4E545-FC79-63DF-5C89-E28E74C78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3FD895-757F-492F-BAD7-39C3DB012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524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A6314C-083B-A779-595A-011C83A91E8C}"/>
              </a:ext>
            </a:extLst>
          </p:cNvPr>
          <p:cNvSpPr txBox="1"/>
          <p:nvPr/>
        </p:nvSpPr>
        <p:spPr>
          <a:xfrm>
            <a:off x="3510692" y="1746928"/>
            <a:ext cx="4541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to other ML models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938DD-69B4-6D8C-8C1C-6232FD78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01FE40-EC86-5C05-192B-5DD9CAA98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1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B19E03-4F32-C994-67E5-AE14D3F1655A}"/>
              </a:ext>
            </a:extLst>
          </p:cNvPr>
          <p:cNvSpPr txBox="1"/>
          <p:nvPr/>
        </p:nvSpPr>
        <p:spPr>
          <a:xfrm>
            <a:off x="274144" y="511990"/>
            <a:ext cx="119178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 aims to find the best hyperplane that separates the data points of different classes with the largest possible margin.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binary classification algorithm but can be extended to handle multi-class classification problems.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 works by mapping the input data into a higher-dimensional feature space and finding an optimal hyperplane that maximally separates the classes.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points closest to the hyperplane are called support vectors, which are crucial in defining the decision boundary.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 can handle both linearly separable and non-linearly separable data through the use of different kernel functions.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Common kernel functions include linear, polynomial, and radial basis function (RBF).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Convergence of the SVM decision boundary">
            <a:extLst>
              <a:ext uri="{FF2B5EF4-FFF2-40B4-BE49-F238E27FC236}">
                <a16:creationId xmlns:a16="http://schemas.microsoft.com/office/drawing/2014/main" id="{1679F003-039E-0511-1ECB-7BD0DCAD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188" y="2937215"/>
            <a:ext cx="3077752" cy="307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EA75A-C939-E019-0C8C-52B7DE40090D}"/>
              </a:ext>
            </a:extLst>
          </p:cNvPr>
          <p:cNvSpPr txBox="1"/>
          <p:nvPr/>
        </p:nvSpPr>
        <p:spPr>
          <a:xfrm>
            <a:off x="6002977" y="5899551"/>
            <a:ext cx="34094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https://torchbearer.readthedocs.io/en/0.1.7/examples/svm_linear.html</a:t>
            </a:r>
          </a:p>
        </p:txBody>
      </p:sp>
      <p:pic>
        <p:nvPicPr>
          <p:cNvPr id="7" name="Picture 4" descr="SVM with polynomial kernel visualization svm, polynomial, linear, science, statistics, mathmatics, learning GIF">
            <a:extLst>
              <a:ext uri="{FF2B5EF4-FFF2-40B4-BE49-F238E27FC236}">
                <a16:creationId xmlns:a16="http://schemas.microsoft.com/office/drawing/2014/main" id="{DA7D01B6-C4EE-EDA5-C776-54F0654A4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72" y="3022217"/>
            <a:ext cx="3769041" cy="28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4B446A-80C7-0E8F-AEB0-497F55C6C5B5}"/>
              </a:ext>
            </a:extLst>
          </p:cNvPr>
          <p:cNvSpPr txBox="1"/>
          <p:nvPr/>
        </p:nvSpPr>
        <p:spPr>
          <a:xfrm>
            <a:off x="2622469" y="5899551"/>
            <a:ext cx="18679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https://gfycat.com/gifs/search/svm</a:t>
            </a:r>
          </a:p>
        </p:txBody>
      </p:sp>
    </p:spTree>
    <p:extLst>
      <p:ext uri="{BB962C8B-B14F-4D97-AF65-F5344CB8AC3E}">
        <p14:creationId xmlns:p14="http://schemas.microsoft.com/office/powerpoint/2010/main" val="29954754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81CE9B-7438-6597-277E-31F7DD4D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083" y="3815188"/>
            <a:ext cx="4388059" cy="292918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D25B5E0-A7F5-1456-D92C-45E3D34E3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0" y="859589"/>
            <a:ext cx="6195329" cy="549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6109E-DD14-16B2-511D-A7CCB33BCF63}"/>
              </a:ext>
            </a:extLst>
          </p:cNvPr>
          <p:cNvSpPr txBox="1"/>
          <p:nvPr/>
        </p:nvSpPr>
        <p:spPr>
          <a:xfrm>
            <a:off x="6184571" y="165697"/>
            <a:ext cx="5659671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Iris dataset: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classification tasks and benchmarking different algorithms.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measurements of four features of Iris flowers: sepal length, sepal width, petal length, and petal width.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three different species of Iris flowers: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versicolor, and virginica.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species has 50 samples, making a total of 150 samples in the dataset.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sample is represented by a row of data with the four feature measurements.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is typically to classify or predict the species of an Iris flower based on its feature measurements.</a:t>
            </a:r>
          </a:p>
        </p:txBody>
      </p:sp>
    </p:spTree>
    <p:extLst>
      <p:ext uri="{BB962C8B-B14F-4D97-AF65-F5344CB8AC3E}">
        <p14:creationId xmlns:p14="http://schemas.microsoft.com/office/powerpoint/2010/main" val="125618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FE1C5-B818-E919-80B8-C453D044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2" y="5952805"/>
            <a:ext cx="2324358" cy="82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889A4-6D00-6088-774D-E0574E65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0091"/>
            <a:ext cx="3510692" cy="7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96068-7366-CDAE-EE8A-E5C1BDA02B77}"/>
              </a:ext>
            </a:extLst>
          </p:cNvPr>
          <p:cNvSpPr txBox="1"/>
          <p:nvPr/>
        </p:nvSpPr>
        <p:spPr>
          <a:xfrm>
            <a:off x="3047488" y="417702"/>
            <a:ext cx="6097022" cy="40011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Data: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1FB8D-A367-3C64-52E1-FE0B2946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36" y="1309235"/>
            <a:ext cx="11304636" cy="3538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852BA7-04DF-9D43-2EDA-F8688B66FC28}"/>
              </a:ext>
            </a:extLst>
          </p:cNvPr>
          <p:cNvSpPr/>
          <p:nvPr/>
        </p:nvSpPr>
        <p:spPr>
          <a:xfrm>
            <a:off x="10909004" y="4106866"/>
            <a:ext cx="565612" cy="41551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569A10-85D6-9748-4789-C229A66D44E7}"/>
              </a:ext>
            </a:extLst>
          </p:cNvPr>
          <p:cNvSpPr/>
          <p:nvPr/>
        </p:nvSpPr>
        <p:spPr>
          <a:xfrm rot="19087076">
            <a:off x="10018875" y="4688689"/>
            <a:ext cx="992086" cy="4361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BC855D-4085-AE4D-767E-869ACFD6F045}"/>
              </a:ext>
            </a:extLst>
          </p:cNvPr>
          <p:cNvSpPr/>
          <p:nvPr/>
        </p:nvSpPr>
        <p:spPr>
          <a:xfrm>
            <a:off x="519928" y="1821712"/>
            <a:ext cx="10954688" cy="2218660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CE4DEFC-3FF0-B47F-B385-100FFA1A6DB9}"/>
              </a:ext>
            </a:extLst>
          </p:cNvPr>
          <p:cNvSpPr/>
          <p:nvPr/>
        </p:nvSpPr>
        <p:spPr>
          <a:xfrm rot="16200000">
            <a:off x="4153248" y="4334771"/>
            <a:ext cx="992086" cy="43615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377CA-E087-0B71-F956-A2BE1A57948A}"/>
              </a:ext>
            </a:extLst>
          </p:cNvPr>
          <p:cNvSpPr txBox="1"/>
          <p:nvPr/>
        </p:nvSpPr>
        <p:spPr>
          <a:xfrm>
            <a:off x="1535834" y="5064795"/>
            <a:ext cx="609600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Let's learn from the rest of the labeled data with known labels and identify similarities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5D116-2F14-8AE2-B169-55CA394AE93F}"/>
              </a:ext>
            </a:extLst>
          </p:cNvPr>
          <p:cNvSpPr/>
          <p:nvPr/>
        </p:nvSpPr>
        <p:spPr>
          <a:xfrm>
            <a:off x="7443670" y="1300033"/>
            <a:ext cx="1652101" cy="321314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471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D73E50-F141-F9A5-7EA7-98AC8CC3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589" y="971599"/>
            <a:ext cx="7100486" cy="4914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3D703-88E6-E5E7-6DB6-B540E3F60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373"/>
            <a:ext cx="4965589" cy="3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997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95F828-5557-5518-5A0A-0B7246712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38" y="573794"/>
            <a:ext cx="8382727" cy="57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18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B4C66-5136-474B-F803-A8AA6731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38" y="573794"/>
            <a:ext cx="8382727" cy="57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879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0F218-C9E3-DEC1-4A1D-42193893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95" y="533151"/>
            <a:ext cx="8464013" cy="579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144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A64EE-0601-86F8-46D9-CD33D997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79" y="533151"/>
            <a:ext cx="8819644" cy="579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23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F71147-4741-03EA-94AC-5C149A3B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14" y="533151"/>
            <a:ext cx="8941575" cy="579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163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578C3-26F9-D266-2482-4FDABAA0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84" y="533151"/>
            <a:ext cx="9134632" cy="579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27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5969D-621E-46BD-4443-EE1F5620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83" y="533151"/>
            <a:ext cx="9185436" cy="579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271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59FA9-85AE-03AB-8131-3B3B37B6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4" y="324853"/>
            <a:ext cx="10089755" cy="62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3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877A1-E113-0C21-0FC0-60B884D4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4" y="324853"/>
            <a:ext cx="10089755" cy="62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3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1475</Words>
  <Application>Microsoft Office PowerPoint</Application>
  <PresentationFormat>Widescreen</PresentationFormat>
  <Paragraphs>136</Paragraphs>
  <Slides>159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5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Rezapour</dc:creator>
  <cp:lastModifiedBy>Mostafa Rezapour</cp:lastModifiedBy>
  <cp:revision>48</cp:revision>
  <dcterms:created xsi:type="dcterms:W3CDTF">2024-05-27T15:08:39Z</dcterms:created>
  <dcterms:modified xsi:type="dcterms:W3CDTF">2024-05-27T20:29:43Z</dcterms:modified>
</cp:coreProperties>
</file>